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340" r:id="rId3"/>
    <p:sldId id="334" r:id="rId4"/>
    <p:sldId id="343" r:id="rId5"/>
    <p:sldId id="344" r:id="rId6"/>
    <p:sldId id="345" r:id="rId7"/>
    <p:sldId id="346" r:id="rId8"/>
    <p:sldId id="347" r:id="rId9"/>
    <p:sldId id="284" r:id="rId10"/>
    <p:sldId id="332" r:id="rId11"/>
    <p:sldId id="333" r:id="rId12"/>
    <p:sldId id="336" r:id="rId13"/>
    <p:sldId id="337" r:id="rId14"/>
    <p:sldId id="341" r:id="rId15"/>
    <p:sldId id="285" r:id="rId16"/>
    <p:sldId id="348" r:id="rId17"/>
    <p:sldId id="325" r:id="rId18"/>
    <p:sldId id="328" r:id="rId19"/>
    <p:sldId id="327" r:id="rId20"/>
    <p:sldId id="329" r:id="rId21"/>
    <p:sldId id="295" r:id="rId22"/>
    <p:sldId id="342" r:id="rId23"/>
    <p:sldId id="330" r:id="rId24"/>
    <p:sldId id="331" r:id="rId25"/>
    <p:sldId id="338" r:id="rId2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6376"/>
    <a:srgbClr val="2BA4FF"/>
    <a:srgbClr val="94BF6E"/>
    <a:srgbClr val="3B8D61"/>
    <a:srgbClr val="FC4926"/>
    <a:srgbClr val="C40104"/>
    <a:srgbClr val="113145"/>
    <a:srgbClr val="A90209"/>
    <a:srgbClr val="62AB69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5E97FAC-B867-4FAD-9691-95FDBAB24C3A}">
  <a:tblStyle styleId="{D5E97FAC-B867-4FAD-9691-95FDBAB24C3A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6271" autoAdjust="0"/>
  </p:normalViewPr>
  <p:slideViewPr>
    <p:cSldViewPr snapToGrid="0" snapToObjects="1">
      <p:cViewPr>
        <p:scale>
          <a:sx n="124" d="100"/>
          <a:sy n="124" d="100"/>
        </p:scale>
        <p:origin x="72" y="7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3.tiff>
</file>

<file path=ppt/media/image5.png>
</file>

<file path=ppt/media/image6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3709922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say time-reversible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say time-reversible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801171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5381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We</a:t>
            </a:r>
            <a:r>
              <a:rPr lang="en-US" baseline="0" dirty="0" smtClean="0"/>
              <a:t> study this information to gain insight into the biological and evolutionary processes that shape the natural world.</a:t>
            </a:r>
          </a:p>
          <a:p>
            <a:pPr lvl="0" rtl="0">
              <a:spcBef>
                <a:spcPts val="0"/>
              </a:spcBef>
              <a:buNone/>
            </a:pPr>
            <a:endParaRPr lang="en-US" baseline="0" dirty="0" smtClean="0"/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err="1" smtClean="0"/>
              <a:t>Hemagglutinin</a:t>
            </a:r>
            <a:r>
              <a:rPr lang="en-US" baseline="0" dirty="0" smtClean="0"/>
              <a:t> sequences have been studied to identify regions that are rapidly evolving, adaptive immune escape.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smtClean="0"/>
              <a:t>Shown in red. Identifying these sites contributes to rationale vaccine design so that antibodies can target the rapidly evolving regions.</a:t>
            </a:r>
          </a:p>
          <a:p>
            <a:pPr lvl="0" rtl="0">
              <a:spcBef>
                <a:spcPts val="0"/>
              </a:spcBef>
              <a:buNone/>
            </a:pPr>
            <a:endParaRPr lang="en-US" baseline="0" dirty="0" smtClean="0"/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smtClean="0"/>
              <a:t>Transition marked by several evolutionary patterns, such as genome reduction and reduced efficacy of NS.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smtClean="0"/>
              <a:t>Analysis here shows strength of NS is relaxed along bluer lineages, more stringent along red. 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smtClean="0"/>
              <a:t>Consistent pattern where relaxed selection is commonly associated with </a:t>
            </a:r>
            <a:r>
              <a:rPr lang="en-US" baseline="0" dirty="0" err="1" smtClean="0"/>
              <a:t>endosymbiotic</a:t>
            </a:r>
            <a:r>
              <a:rPr lang="en-US" baseline="0" dirty="0" smtClean="0"/>
              <a:t> lineages.</a:t>
            </a:r>
          </a:p>
          <a:p>
            <a:pPr lvl="0" rtl="0">
              <a:spcBef>
                <a:spcPts val="0"/>
              </a:spcBef>
              <a:buNone/>
            </a:pPr>
            <a:endParaRPr lang="en-US" baseline="0" dirty="0" smtClean="0"/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smtClean="0"/>
              <a:t>How do we get this information? models.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4983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We</a:t>
            </a:r>
            <a:r>
              <a:rPr lang="en-US" baseline="0" dirty="0" smtClean="0"/>
              <a:t> study this information to gain insight into the biological and evolutionary processes that shape the natural world.</a:t>
            </a:r>
          </a:p>
          <a:p>
            <a:pPr lvl="0" rtl="0">
              <a:spcBef>
                <a:spcPts val="0"/>
              </a:spcBef>
              <a:buNone/>
            </a:pPr>
            <a:endParaRPr lang="en-US" baseline="0" dirty="0" smtClean="0"/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err="1" smtClean="0"/>
              <a:t>Hemagglutinin</a:t>
            </a:r>
            <a:r>
              <a:rPr lang="en-US" baseline="0" dirty="0" smtClean="0"/>
              <a:t> sequences have been studied to identify regions that are rapidly evolving, adaptive immune escape.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smtClean="0"/>
              <a:t>Shown in red. Identifying these sites contributes to rationale vaccine design so that antibodies can target the rapidly evolving regions.</a:t>
            </a:r>
          </a:p>
          <a:p>
            <a:pPr lvl="0" rtl="0">
              <a:spcBef>
                <a:spcPts val="0"/>
              </a:spcBef>
              <a:buNone/>
            </a:pPr>
            <a:endParaRPr lang="en-US" baseline="0" dirty="0" smtClean="0"/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smtClean="0"/>
              <a:t>Transition marked by several evolutionary patterns, such as genome reduction and reduced efficacy of NS.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smtClean="0"/>
              <a:t>Analysis here shows strength of NS is relaxed along bluer lineages, more stringent along red. 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smtClean="0"/>
              <a:t>Consistent pattern where relaxed selection is commonly associated with </a:t>
            </a:r>
            <a:r>
              <a:rPr lang="en-US" baseline="0" dirty="0" err="1" smtClean="0"/>
              <a:t>endosymbiotic</a:t>
            </a:r>
            <a:r>
              <a:rPr lang="en-US" baseline="0" dirty="0" smtClean="0"/>
              <a:t> lineages.</a:t>
            </a:r>
          </a:p>
          <a:p>
            <a:pPr lvl="0" rtl="0">
              <a:spcBef>
                <a:spcPts val="0"/>
              </a:spcBef>
              <a:buNone/>
            </a:pPr>
            <a:endParaRPr lang="en-US" baseline="0" dirty="0" smtClean="0"/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smtClean="0"/>
              <a:t>How do we get this information? models.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27730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921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We</a:t>
            </a:r>
            <a:r>
              <a:rPr lang="en-US" baseline="0" dirty="0" smtClean="0"/>
              <a:t> study this information to gain insight into the biological and evolutionary processes that shape the natural world.</a:t>
            </a:r>
          </a:p>
          <a:p>
            <a:pPr lvl="0" rtl="0">
              <a:spcBef>
                <a:spcPts val="0"/>
              </a:spcBef>
              <a:buNone/>
            </a:pPr>
            <a:endParaRPr lang="en-US" baseline="0" dirty="0" smtClean="0"/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err="1" smtClean="0"/>
              <a:t>Hemagglutinin</a:t>
            </a:r>
            <a:r>
              <a:rPr lang="en-US" baseline="0" dirty="0" smtClean="0"/>
              <a:t> sequences have been studied to identify regions that are rapidly evolving, adaptive immune escape.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smtClean="0"/>
              <a:t>Shown in red. Identifying these sites contributes to rationale vaccine design so that antibodies can target the rapidly evolving regions.</a:t>
            </a:r>
          </a:p>
          <a:p>
            <a:pPr lvl="0" rtl="0">
              <a:spcBef>
                <a:spcPts val="0"/>
              </a:spcBef>
              <a:buNone/>
            </a:pPr>
            <a:endParaRPr lang="en-US" baseline="0" dirty="0" smtClean="0"/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smtClean="0"/>
              <a:t>Transition marked by several evolutionary patterns, such as genome reduction and reduced efficacy of NS.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smtClean="0"/>
              <a:t>Analysis here shows strength of NS is relaxed along bluer lineages, more stringent along red. 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smtClean="0"/>
              <a:t>Consistent pattern where relaxed selection is commonly associated with </a:t>
            </a:r>
            <a:r>
              <a:rPr lang="en-US" baseline="0" dirty="0" err="1" smtClean="0"/>
              <a:t>endosymbiotic</a:t>
            </a:r>
            <a:r>
              <a:rPr lang="en-US" baseline="0" dirty="0" smtClean="0"/>
              <a:t> lineages.</a:t>
            </a:r>
          </a:p>
          <a:p>
            <a:pPr lvl="0" rtl="0">
              <a:spcBef>
                <a:spcPts val="0"/>
              </a:spcBef>
              <a:buNone/>
            </a:pPr>
            <a:endParaRPr lang="en-US" baseline="0" dirty="0" smtClean="0"/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smtClean="0"/>
              <a:t>How do we get this information? models.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694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01015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say time-reversible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0" y="4288500"/>
            <a:ext cx="9144000" cy="2475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" name="Shape 10"/>
          <p:cNvSpPr/>
          <p:nvPr/>
        </p:nvSpPr>
        <p:spPr>
          <a:xfrm>
            <a:off x="0" y="1"/>
            <a:ext cx="9144000" cy="530699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114454"/>
              </a:solidFill>
            </a:endParaRPr>
          </a:p>
        </p:txBody>
      </p:sp>
      <p:sp>
        <p:nvSpPr>
          <p:cNvPr id="11" name="Shape 11"/>
          <p:cNvSpPr/>
          <p:nvPr/>
        </p:nvSpPr>
        <p:spPr>
          <a:xfrm>
            <a:off x="0" y="500625"/>
            <a:ext cx="9144000" cy="3824100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0" y="4493604"/>
            <a:ext cx="9144000" cy="1182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0" y="4584076"/>
            <a:ext cx="9144000" cy="559499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685800" y="2601426"/>
            <a:ext cx="5810400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6000"/>
            </a:lvl2pPr>
            <a:lvl3pPr lvl="2" algn="ctr">
              <a:spcBef>
                <a:spcPts val="0"/>
              </a:spcBef>
              <a:buSzPct val="100000"/>
              <a:defRPr sz="6000"/>
            </a:lvl3pPr>
            <a:lvl4pPr lvl="3" algn="ctr">
              <a:spcBef>
                <a:spcPts val="0"/>
              </a:spcBef>
              <a:buSzPct val="100000"/>
              <a:defRPr sz="6000"/>
            </a:lvl4pPr>
            <a:lvl5pPr lvl="4" algn="ctr">
              <a:spcBef>
                <a:spcPts val="0"/>
              </a:spcBef>
              <a:buSzPct val="100000"/>
              <a:defRPr sz="6000"/>
            </a:lvl5pPr>
            <a:lvl6pPr lvl="5" algn="ctr">
              <a:spcBef>
                <a:spcPts val="0"/>
              </a:spcBef>
              <a:buSzPct val="100000"/>
              <a:defRPr sz="6000"/>
            </a:lvl6pPr>
            <a:lvl7pPr lvl="6" algn="ctr">
              <a:spcBef>
                <a:spcPts val="0"/>
              </a:spcBef>
              <a:buSzPct val="100000"/>
              <a:defRPr sz="6000"/>
            </a:lvl7pPr>
            <a:lvl8pPr lvl="7" algn="ctr">
              <a:spcBef>
                <a:spcPts val="0"/>
              </a:spcBef>
              <a:buSzPct val="100000"/>
              <a:defRPr sz="6000"/>
            </a:lvl8pPr>
            <a:lvl9pPr lvl="8" algn="ctr"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1"/>
            <a:ext cx="247200" cy="530699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114454"/>
              </a:solidFill>
            </a:endParaRPr>
          </a:p>
        </p:txBody>
      </p:sp>
      <p:sp>
        <p:nvSpPr>
          <p:cNvPr id="78" name="Shape 78"/>
          <p:cNvSpPr/>
          <p:nvPr/>
        </p:nvSpPr>
        <p:spPr>
          <a:xfrm>
            <a:off x="0" y="500626"/>
            <a:ext cx="247200" cy="1058699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/>
          <p:nvPr/>
        </p:nvSpPr>
        <p:spPr>
          <a:xfrm>
            <a:off x="0" y="1553405"/>
            <a:ext cx="247200" cy="15327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0" y="3086100"/>
            <a:ext cx="247200" cy="6054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" name="Shape 81"/>
          <p:cNvSpPr/>
          <p:nvPr/>
        </p:nvSpPr>
        <p:spPr>
          <a:xfrm>
            <a:off x="0" y="3691501"/>
            <a:ext cx="247200" cy="1451999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146027" y="530725"/>
            <a:ext cx="3208799" cy="102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146025" y="1767276"/>
            <a:ext cx="7540800" cy="3158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114454"/>
              </a:buClr>
              <a:buSzPct val="100000"/>
              <a:buFont typeface="Nixie One"/>
              <a:buChar char="▪"/>
              <a:defRPr sz="30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480"/>
              </a:spcBef>
              <a:buClr>
                <a:srgbClr val="114454"/>
              </a:buClr>
              <a:buSzPct val="100000"/>
              <a:buFont typeface="Nixie One"/>
              <a:buChar char="▫"/>
              <a:defRPr sz="24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480"/>
              </a:spcBef>
              <a:buClr>
                <a:srgbClr val="114454"/>
              </a:buClr>
              <a:buSzPct val="100000"/>
              <a:buFont typeface="Nixie One"/>
              <a:defRPr sz="24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360"/>
              </a:spcBef>
              <a:buClr>
                <a:srgbClr val="114454"/>
              </a:buClr>
              <a:buSzPct val="100000"/>
              <a:buFont typeface="Nixie One"/>
              <a:defRPr sz="18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360"/>
              </a:spcBef>
              <a:buClr>
                <a:srgbClr val="114454"/>
              </a:buClr>
              <a:buSzPct val="100000"/>
              <a:buFont typeface="Nixie One"/>
              <a:defRPr sz="18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360"/>
              </a:spcBef>
              <a:buClr>
                <a:srgbClr val="114454"/>
              </a:buClr>
              <a:buSzPct val="100000"/>
              <a:buFont typeface="Nixie One"/>
              <a:defRPr sz="18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360"/>
              </a:spcBef>
              <a:buClr>
                <a:srgbClr val="114454"/>
              </a:buClr>
              <a:buSzPct val="100000"/>
              <a:buFont typeface="Nixie One"/>
              <a:defRPr sz="18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360"/>
              </a:spcBef>
              <a:buClr>
                <a:srgbClr val="114454"/>
              </a:buClr>
              <a:buSzPct val="100000"/>
              <a:buFont typeface="Nixie One"/>
              <a:defRPr sz="18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360"/>
              </a:spcBef>
              <a:buClr>
                <a:srgbClr val="114454"/>
              </a:buClr>
              <a:buSzPct val="100000"/>
              <a:buFont typeface="Nixie One"/>
              <a:defRPr sz="18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6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Relationship Id="rId3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hyphy.org/" TargetMode="External"/><Relationship Id="rId3" Type="http://schemas.openxmlformats.org/officeDocument/2006/relationships/hyperlink" Target="http://datamonkey.org/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685800" y="1451199"/>
            <a:ext cx="8458200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sz="3800" b="0" dirty="0" smtClean="0">
                <a:solidFill>
                  <a:srgbClr val="F2F2F2"/>
                </a:solidFill>
                <a:latin typeface="Helvetica Neue"/>
                <a:cs typeface="Helvetica Neue"/>
              </a:rPr>
              <a:t>Detecting selection in protein-coding sequences</a:t>
            </a:r>
            <a:endParaRPr lang="en" sz="3800" b="0" dirty="0">
              <a:solidFill>
                <a:srgbClr val="F2F2F2"/>
              </a:solidFill>
              <a:latin typeface="Helvetica Neue"/>
              <a:cs typeface="Helvetica Neue"/>
            </a:endParaRPr>
          </a:p>
        </p:txBody>
      </p:sp>
      <p:sp>
        <p:nvSpPr>
          <p:cNvPr id="11" name="Shape 98"/>
          <p:cNvSpPr txBox="1">
            <a:spLocks/>
          </p:cNvSpPr>
          <p:nvPr/>
        </p:nvSpPr>
        <p:spPr>
          <a:xfrm>
            <a:off x="685800" y="2610998"/>
            <a:ext cx="3511627" cy="8010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oboto Slab"/>
              <a:buNone/>
              <a:defRPr sz="48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60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60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60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60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60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60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60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60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 lang="en-US" sz="1800" b="0" dirty="0" smtClean="0">
              <a:solidFill>
                <a:srgbClr val="94BF6E"/>
              </a:solidFill>
              <a:latin typeface="Helvetica Neue"/>
              <a:cs typeface="Helvetica Neue"/>
            </a:endParaRPr>
          </a:p>
          <a:p>
            <a:r>
              <a:rPr lang="en-US" sz="1800" b="0" dirty="0" smtClean="0">
                <a:solidFill>
                  <a:schemeClr val="accent2">
                    <a:lumMod val="20000"/>
                    <a:lumOff val="80000"/>
                  </a:schemeClr>
                </a:solidFill>
                <a:latin typeface="Helvetica Neue"/>
                <a:cs typeface="Helvetica Neue"/>
              </a:rPr>
              <a:t>Stephanie J. Spielman, PhD</a:t>
            </a:r>
          </a:p>
          <a:p>
            <a:r>
              <a:rPr lang="en-US" sz="1800" b="0" dirty="0" err="1" smtClean="0">
                <a:solidFill>
                  <a:schemeClr val="accent2">
                    <a:lumMod val="20000"/>
                    <a:lumOff val="80000"/>
                  </a:schemeClr>
                </a:solidFill>
                <a:latin typeface="Helvetica Neue"/>
                <a:cs typeface="Helvetica Neue"/>
              </a:rPr>
              <a:t>stephanie.spielman@temple.edu</a:t>
            </a:r>
            <a:endParaRPr lang="en-US" sz="1800" b="0" dirty="0">
              <a:solidFill>
                <a:schemeClr val="accent2">
                  <a:lumMod val="20000"/>
                  <a:lumOff val="80000"/>
                </a:schemeClr>
              </a:solidFill>
              <a:latin typeface="Helvetica Neue"/>
              <a:cs typeface="Helvetica Neue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44"/>
          <p:cNvSpPr txBox="1">
            <a:spLocks/>
          </p:cNvSpPr>
          <p:nvPr/>
        </p:nvSpPr>
        <p:spPr>
          <a:xfrm>
            <a:off x="248000" y="0"/>
            <a:ext cx="8896001" cy="88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oboto Slab"/>
              <a:buNone/>
              <a:defRPr sz="18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Example: Molecular evolution of major transitions</a:t>
            </a:r>
            <a:endParaRPr lang="en" sz="2400" dirty="0">
              <a:solidFill>
                <a:srgbClr val="124057"/>
              </a:solidFill>
              <a:latin typeface="Helvetica Neue"/>
              <a:cs typeface="Helvetica Neue"/>
            </a:endParaRPr>
          </a:p>
        </p:txBody>
      </p:sp>
      <p:pic>
        <p:nvPicPr>
          <p:cNvPr id="3" name="Picture 2" descr="endosymbiont_relax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853" y="671585"/>
            <a:ext cx="4805182" cy="438600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95760" y="4987998"/>
            <a:ext cx="28296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Wertheim et al. Mol. Biol. Evol. 32:820-832 (2015)</a:t>
            </a:r>
            <a:endParaRPr lang="en-GB" sz="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09" y="1950928"/>
            <a:ext cx="3804398" cy="1401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457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44"/>
          <p:cNvSpPr txBox="1">
            <a:spLocks/>
          </p:cNvSpPr>
          <p:nvPr/>
        </p:nvSpPr>
        <p:spPr>
          <a:xfrm>
            <a:off x="248000" y="0"/>
            <a:ext cx="8896001" cy="88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oboto Slab"/>
              <a:buNone/>
              <a:defRPr sz="18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Example: Linking molecular evolution to life history evolution</a:t>
            </a:r>
            <a:endParaRPr lang="en" sz="2400" dirty="0">
              <a:solidFill>
                <a:srgbClr val="124057"/>
              </a:solidFill>
              <a:latin typeface="Helvetica Neue"/>
              <a:cs typeface="Helvetica Neue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202" y="885477"/>
            <a:ext cx="3657333" cy="183694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75570" y="2623099"/>
            <a:ext cx="3257933" cy="285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smtClean="0">
                <a:latin typeface="Helvetica Neue" charset="0"/>
                <a:ea typeface="Helvetica Neue" charset="0"/>
                <a:cs typeface="Helvetica Neue" charset="0"/>
              </a:rPr>
              <a:t>High-performance fish  </a:t>
            </a:r>
            <a:r>
              <a:rPr lang="en-US" sz="1200" dirty="0"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en-US" sz="1200" dirty="0" smtClean="0">
                <a:latin typeface="Helvetica Neue" charset="0"/>
                <a:ea typeface="Helvetica Neue" charset="0"/>
                <a:cs typeface="Helvetica Neue" charset="0"/>
              </a:rPr>
              <a:t>s. </a:t>
            </a:r>
            <a:r>
              <a:rPr lang="en-US" sz="1200" b="1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Sedentary fish</a:t>
            </a:r>
            <a:endParaRPr lang="en-US" sz="1200" b="1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1836" y="2908624"/>
            <a:ext cx="5387553" cy="213594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162391" y="4936843"/>
            <a:ext cx="298160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 smtClean="0"/>
              <a:t>Strohm</a:t>
            </a:r>
            <a:r>
              <a:rPr lang="en-US" sz="800" dirty="0" smtClean="0"/>
              <a:t>, Gwiazdowski, and Hanner </a:t>
            </a:r>
            <a:r>
              <a:rPr lang="en-US" sz="800" i="1" dirty="0" smtClean="0"/>
              <a:t>Gene</a:t>
            </a:r>
            <a:r>
              <a:rPr lang="en-US" sz="800" b="1" i="1" dirty="0" smtClean="0"/>
              <a:t> </a:t>
            </a:r>
            <a:r>
              <a:rPr lang="en-US" sz="800" dirty="0" smtClean="0"/>
              <a:t>572:27-34 (2015).</a:t>
            </a:r>
            <a:endParaRPr lang="en-US" sz="800" dirty="0"/>
          </a:p>
        </p:txBody>
      </p:sp>
      <p:sp>
        <p:nvSpPr>
          <p:cNvPr id="8" name="TextBox 7"/>
          <p:cNvSpPr txBox="1"/>
          <p:nvPr/>
        </p:nvSpPr>
        <p:spPr>
          <a:xfrm>
            <a:off x="3737258" y="2722424"/>
            <a:ext cx="56404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Helvetica Neue" charset="0"/>
                <a:ea typeface="Helvetica Neue" charset="0"/>
                <a:cs typeface="Helvetica Neue" charset="0"/>
              </a:rPr>
              <a:t>Faster mitochondrial evolution in </a:t>
            </a:r>
            <a:r>
              <a:rPr lang="en-US" sz="1200" b="1" dirty="0" smtClean="0">
                <a:latin typeface="Helvetica Neue" charset="0"/>
                <a:ea typeface="Helvetica Neue" charset="0"/>
                <a:cs typeface="Helvetica Neue" charset="0"/>
              </a:rPr>
              <a:t>high-performance fish </a:t>
            </a:r>
            <a:r>
              <a:rPr lang="en-US" sz="1200" dirty="0" smtClean="0">
                <a:latin typeface="Helvetica Neue" charset="0"/>
                <a:ea typeface="Helvetica Neue" charset="0"/>
                <a:cs typeface="Helvetica Neue" charset="0"/>
              </a:rPr>
              <a:t>than </a:t>
            </a:r>
            <a:r>
              <a:rPr lang="en-US" sz="1200" b="1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sedentary fish</a:t>
            </a:r>
            <a:endParaRPr lang="en-US" sz="1200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9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44"/>
          <p:cNvSpPr txBox="1">
            <a:spLocks/>
          </p:cNvSpPr>
          <p:nvPr/>
        </p:nvSpPr>
        <p:spPr>
          <a:xfrm>
            <a:off x="248000" y="0"/>
            <a:ext cx="8896001" cy="88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oboto Slab"/>
              <a:buNone/>
              <a:defRPr sz="18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Example: Linking molecular evolution to phenotypic evolution </a:t>
            </a:r>
            <a:endParaRPr lang="en" sz="2400" dirty="0">
              <a:solidFill>
                <a:srgbClr val="124057"/>
              </a:solidFill>
              <a:latin typeface="Helvetica Neue"/>
              <a:cs typeface="Helvetica Neue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550" y="1055008"/>
            <a:ext cx="6692900" cy="1320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191" y="2546416"/>
            <a:ext cx="2197149" cy="241844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162391" y="4936843"/>
            <a:ext cx="298160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Gruber </a:t>
            </a:r>
            <a:r>
              <a:rPr lang="en-US" sz="800" dirty="0" smtClean="0"/>
              <a:t>et </a:t>
            </a:r>
            <a:r>
              <a:rPr lang="en-US" sz="800" dirty="0"/>
              <a:t>al. </a:t>
            </a:r>
            <a:r>
              <a:rPr lang="en-US" sz="800" i="1" dirty="0" smtClean="0"/>
              <a:t>PLOS ONE </a:t>
            </a:r>
            <a:r>
              <a:rPr lang="en-US" sz="800" dirty="0" smtClean="0"/>
              <a:t>10(11):</a:t>
            </a:r>
            <a:r>
              <a:rPr lang="en-US" sz="800" dirty="0"/>
              <a:t> </a:t>
            </a:r>
            <a:r>
              <a:rPr lang="en-US" sz="800" dirty="0" smtClean="0"/>
              <a:t>e0140972. 2015</a:t>
            </a:r>
            <a:r>
              <a:rPr lang="en-US" sz="800" dirty="0"/>
              <a:t>.</a:t>
            </a:r>
            <a:r>
              <a:rPr lang="en-US" sz="800" dirty="0" smtClean="0"/>
              <a:t> </a:t>
            </a:r>
            <a:endParaRPr lang="en-US" sz="800" dirty="0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5491908" y="3011861"/>
            <a:ext cx="922339" cy="10729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5665342" y="3988360"/>
            <a:ext cx="1111976" cy="312430"/>
          </a:xfrm>
          <a:prstGeom prst="straightConnector1">
            <a:avLst/>
          </a:prstGeom>
          <a:ln w="38100">
            <a:solidFill>
              <a:srgbClr val="3B8D6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427645" y="2904139"/>
            <a:ext cx="29816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Eel-specific insertions</a:t>
            </a:r>
            <a:endParaRPr lang="en-US" sz="1600" dirty="0">
              <a:solidFill>
                <a:srgbClr val="FF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777318" y="3819083"/>
            <a:ext cx="29816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3B8D61"/>
                </a:solidFill>
                <a:latin typeface="Helvetica Neue" charset="0"/>
                <a:ea typeface="Helvetica Neue" charset="0"/>
                <a:cs typeface="Helvetica Neue" charset="0"/>
              </a:rPr>
              <a:t>Positive selection</a:t>
            </a:r>
            <a:endParaRPr lang="en-US" sz="1600" dirty="0">
              <a:solidFill>
                <a:srgbClr val="3B8D6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3438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44"/>
          <p:cNvSpPr txBox="1">
            <a:spLocks/>
          </p:cNvSpPr>
          <p:nvPr/>
        </p:nvSpPr>
        <p:spPr>
          <a:xfrm>
            <a:off x="248000" y="0"/>
            <a:ext cx="8896001" cy="88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oboto Slab"/>
              <a:buNone/>
              <a:defRPr sz="18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Example: Linking molecular evolution to environmental stimuli</a:t>
            </a:r>
            <a:endParaRPr lang="en" sz="2400" dirty="0">
              <a:solidFill>
                <a:srgbClr val="124057"/>
              </a:solidFill>
              <a:latin typeface="Helvetica Neue"/>
              <a:cs typeface="Helvetica Neue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480" y="1258086"/>
            <a:ext cx="2739915" cy="166487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14443" y="3296651"/>
            <a:ext cx="3939988" cy="2122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Ultimately, </a:t>
            </a:r>
            <a:r>
              <a:rPr lang="en-US" sz="1600">
                <a:latin typeface="Helvetica Neue" charset="0"/>
                <a:ea typeface="Helvetica Neue" charset="0"/>
                <a:cs typeface="Helvetica Neue" charset="0"/>
              </a:rPr>
              <a:t>by </a:t>
            </a:r>
            <a:r>
              <a:rPr lang="en-US" sz="1600" smtClean="0">
                <a:latin typeface="Helvetica Neue" charset="0"/>
                <a:ea typeface="Helvetica Neue" charset="0"/>
                <a:cs typeface="Helvetica Neue" charset="0"/>
              </a:rPr>
              <a:t>studying 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the genetic architecture of stress responsiveness in wild vertebrates, we can begin to bridge the gap between proximate studies of molecular mechanisms and ultimate studies </a:t>
            </a:r>
            <a:r>
              <a:rPr lang="en-US" sz="1600">
                <a:latin typeface="Helvetica Neue" charset="0"/>
                <a:ea typeface="Helvetica Neue" charset="0"/>
                <a:cs typeface="Helvetica Neue" charset="0"/>
              </a:rPr>
              <a:t>of </a:t>
            </a:r>
            <a:r>
              <a:rPr lang="en-US" sz="1600" smtClean="0">
                <a:latin typeface="Helvetica Neue" charset="0"/>
                <a:ea typeface="Helvetica Neue" charset="0"/>
                <a:cs typeface="Helvetica Neue" charset="0"/>
              </a:rPr>
              <a:t>fitness 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consequences in </a:t>
            </a:r>
            <a:r>
              <a:rPr lang="en-US" sz="1600">
                <a:latin typeface="Helvetica Neue" charset="0"/>
                <a:ea typeface="Helvetica Neue" charset="0"/>
                <a:cs typeface="Helvetica Neue" charset="0"/>
              </a:rPr>
              <a:t>the </a:t>
            </a:r>
            <a:r>
              <a:rPr lang="en-US" sz="1600" smtClean="0">
                <a:latin typeface="Helvetica Neue" charset="0"/>
                <a:ea typeface="Helvetica Neue" charset="0"/>
                <a:cs typeface="Helvetica Neue" charset="0"/>
              </a:rPr>
              <a:t>wild.</a:t>
            </a: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6000" y="1032317"/>
            <a:ext cx="3842882" cy="331516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957625" y="4928056"/>
            <a:ext cx="32424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 smtClean="0">
                <a:latin typeface="Helvetica Neue" charset="0"/>
                <a:ea typeface="Helvetica Neue" charset="0"/>
                <a:cs typeface="Helvetica Neue" charset="0"/>
              </a:rPr>
              <a:t>Hofmeister</a:t>
            </a:r>
            <a:r>
              <a:rPr lang="en-US" sz="800" dirty="0" smtClean="0">
                <a:latin typeface="Helvetica Neue" charset="0"/>
                <a:ea typeface="Helvetica Neue" charset="0"/>
                <a:cs typeface="Helvetica Neue" charset="0"/>
              </a:rPr>
              <a:t> and Rubenstein. </a:t>
            </a:r>
            <a:r>
              <a:rPr lang="en-US" sz="800" i="1" dirty="0" smtClean="0">
                <a:latin typeface="Helvetica Neue" charset="0"/>
                <a:ea typeface="Helvetica Neue" charset="0"/>
                <a:cs typeface="Helvetica Neue" charset="0"/>
              </a:rPr>
              <a:t>Ecology Letters</a:t>
            </a:r>
            <a:r>
              <a:rPr lang="en-US" sz="8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800" dirty="0" smtClean="0">
                <a:latin typeface="Helvetica Neue" charset="0"/>
                <a:ea typeface="Helvetica Neue" charset="0"/>
                <a:cs typeface="Helvetica Neue" charset="0"/>
              </a:rPr>
              <a:t>19:1219—1227. 2016. 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3850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98"/>
          <p:cNvSpPr txBox="1">
            <a:spLocks/>
          </p:cNvSpPr>
          <p:nvPr/>
        </p:nvSpPr>
        <p:spPr>
          <a:xfrm>
            <a:off x="485192" y="2533550"/>
            <a:ext cx="8285583" cy="620197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/>
            <a:r>
              <a:rPr lang="en-US" sz="3800" b="1" dirty="0" smtClean="0">
                <a:solidFill>
                  <a:srgbClr val="186376"/>
                </a:solidFill>
                <a:latin typeface="Helvetica Neue"/>
                <a:cs typeface="Helvetica Neue"/>
              </a:rPr>
              <a:t>The quick ‘n dirty of codon models</a:t>
            </a:r>
          </a:p>
          <a:p>
            <a:pPr algn="ctr"/>
            <a:endParaRPr lang="en-US" sz="3800" b="1" dirty="0" smtClean="0">
              <a:solidFill>
                <a:srgbClr val="186376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917237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 idx="4294967295"/>
          </p:nvPr>
        </p:nvSpPr>
        <p:spPr>
          <a:xfrm>
            <a:off x="248000" y="0"/>
            <a:ext cx="8896001" cy="884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We fit models using a multiple sequence alignment and a corresponding phylogeny</a:t>
            </a:r>
            <a:endParaRPr lang="en" sz="2400" dirty="0">
              <a:solidFill>
                <a:srgbClr val="124057"/>
              </a:solidFill>
              <a:latin typeface="Helvetica Neue"/>
              <a:cs typeface="Helvetica Neue"/>
            </a:endParaRPr>
          </a:p>
        </p:txBody>
      </p:sp>
      <p:pic>
        <p:nvPicPr>
          <p:cNvPr id="4" name="Picture 3" descr="rtree5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239" y="1160437"/>
            <a:ext cx="3494315" cy="3369055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248339" y="1346529"/>
            <a:ext cx="5168900" cy="2690329"/>
            <a:chOff x="248339" y="1346529"/>
            <a:chExt cx="5168900" cy="2690329"/>
          </a:xfrm>
        </p:grpSpPr>
        <p:sp>
          <p:nvSpPr>
            <p:cNvPr id="5" name="TextBox 4"/>
            <p:cNvSpPr txBox="1"/>
            <p:nvPr/>
          </p:nvSpPr>
          <p:spPr>
            <a:xfrm>
              <a:off x="248339" y="1346529"/>
              <a:ext cx="5168900" cy="24622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urier"/>
                  <a:cs typeface="Courier"/>
                </a:rPr>
                <a:t> 23 612</a:t>
              </a:r>
            </a:p>
            <a:p>
              <a:r>
                <a:rPr lang="en-US" dirty="0">
                  <a:latin typeface="Courier"/>
                  <a:cs typeface="Courier"/>
                </a:rPr>
                <a:t>PPARG_HUMAN   CCAGAGTCCG CTGACCTCCG GGCCCTGAAA PPARG_XENLA   CCCGAGTCGG CCGATCAGCG AGTCCTGAAA Q9I878_CHICK  CCTGAATCTG CTGATCTGCG AGCGCTTAAG PPARG_MOUSE   CCAGAGTCTG CTGATCTGCG AGCCCTGAAG </a:t>
              </a:r>
              <a:endParaRPr lang="en-US" dirty="0" smtClean="0">
                <a:latin typeface="Courier"/>
                <a:cs typeface="Courier"/>
              </a:endParaRPr>
            </a:p>
            <a:p>
              <a:r>
                <a:rPr lang="en-US" dirty="0" smtClean="0">
                  <a:latin typeface="Courier"/>
                  <a:cs typeface="Courier"/>
                </a:rPr>
                <a:t>PPARG_RAT     </a:t>
              </a:r>
              <a:r>
                <a:rPr lang="en-US" dirty="0">
                  <a:latin typeface="Courier"/>
                  <a:cs typeface="Courier"/>
                </a:rPr>
                <a:t>CCAGAGTCTG CTGATCTGCG AGCCCTGAAG PPARG_BOVIN   CCAGAGTCTG CTGACCTCCG GGCCCTGAAG PPARG_MACMU   CCAGAGTCCG CTGACCTCCG GGCCCTGAAA PPARG_RABIT   CCCGAGTCTG CCGACCTCCG GGCCCTGAAG PPARB_XENLA   CCA---GTGT CTGACTTGGA TGTTCTACAG</a:t>
              </a:r>
            </a:p>
            <a:p>
              <a:endParaRPr lang="en-US" dirty="0"/>
            </a:p>
          </p:txBody>
        </p:sp>
        <p:sp>
          <p:nvSpPr>
            <p:cNvPr id="6" name="Oval 5"/>
            <p:cNvSpPr/>
            <p:nvPr/>
          </p:nvSpPr>
          <p:spPr>
            <a:xfrm>
              <a:off x="2946400" y="3594100"/>
              <a:ext cx="73152" cy="73152"/>
            </a:xfrm>
            <a:prstGeom prst="ellipse">
              <a:avLst/>
            </a:prstGeom>
            <a:solidFill>
              <a:schemeClr val="tx1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2946400" y="3778903"/>
              <a:ext cx="73152" cy="73152"/>
            </a:xfrm>
            <a:prstGeom prst="ellipse">
              <a:avLst/>
            </a:prstGeom>
            <a:solidFill>
              <a:schemeClr val="tx1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2946400" y="3963706"/>
              <a:ext cx="73152" cy="73152"/>
            </a:xfrm>
            <a:prstGeom prst="ellipse">
              <a:avLst/>
            </a:prstGeom>
            <a:solidFill>
              <a:schemeClr val="tx1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1160197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 idx="4294967295"/>
          </p:nvPr>
        </p:nvSpPr>
        <p:spPr>
          <a:xfrm>
            <a:off x="248000" y="0"/>
            <a:ext cx="8896001" cy="884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2400" dirty="0">
                <a:solidFill>
                  <a:srgbClr val="124057"/>
                </a:solidFill>
                <a:latin typeface="Helvetica Neue"/>
                <a:cs typeface="Helvetica Neue"/>
              </a:rPr>
              <a:t>We generally use </a:t>
            </a:r>
            <a:r>
              <a:rPr lang="en-US" sz="2400" dirty="0" err="1" smtClean="0">
                <a:solidFill>
                  <a:srgbClr val="124057"/>
                </a:solidFill>
                <a:latin typeface="Helvetica Neue"/>
                <a:cs typeface="Helvetica Neue"/>
              </a:rPr>
              <a:t>dN</a:t>
            </a:r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/</a:t>
            </a:r>
            <a:r>
              <a:rPr lang="en-US" sz="2400" dirty="0" err="1" smtClean="0">
                <a:solidFill>
                  <a:srgbClr val="124057"/>
                </a:solidFill>
                <a:latin typeface="Helvetica Neue"/>
                <a:cs typeface="Helvetica Neue"/>
              </a:rPr>
              <a:t>dS</a:t>
            </a:r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-based codon </a:t>
            </a:r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models </a:t>
            </a:r>
            <a:r>
              <a:rPr lang="en-US" sz="2400" dirty="0">
                <a:solidFill>
                  <a:srgbClr val="124057"/>
                </a:solidFill>
                <a:latin typeface="Helvetica Neue"/>
                <a:cs typeface="Helvetica Neue"/>
              </a:rPr>
              <a:t>to infer selection</a:t>
            </a:r>
            <a:endParaRPr lang="en" sz="2400" dirty="0">
              <a:solidFill>
                <a:srgbClr val="124057"/>
              </a:solidFill>
              <a:latin typeface="Helvetica Neue"/>
              <a:cs typeface="Helvetica Neue"/>
            </a:endParaRPr>
          </a:p>
        </p:txBody>
      </p:sp>
      <p:sp>
        <p:nvSpPr>
          <p:cNvPr id="5" name="Shape 412"/>
          <p:cNvSpPr txBox="1">
            <a:spLocks/>
          </p:cNvSpPr>
          <p:nvPr/>
        </p:nvSpPr>
        <p:spPr>
          <a:xfrm>
            <a:off x="1146025" y="1392017"/>
            <a:ext cx="4703025" cy="141568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rgbClr val="186376"/>
              </a:buClr>
            </a:pPr>
            <a:r>
              <a:rPr lang="en-US" sz="2000" i="1" dirty="0" smtClean="0">
                <a:latin typeface="Helvetica Neue"/>
                <a:cs typeface="Helvetica Neue"/>
              </a:rPr>
              <a:t>dN</a:t>
            </a:r>
            <a:r>
              <a:rPr lang="en-US" sz="2000" dirty="0" smtClean="0">
                <a:latin typeface="Helvetica Neue"/>
                <a:cs typeface="Helvetica Neue"/>
              </a:rPr>
              <a:t> = </a:t>
            </a:r>
            <a:r>
              <a:rPr lang="en-US" sz="2000" dirty="0" err="1" smtClean="0">
                <a:latin typeface="Helvetica Neue"/>
                <a:cs typeface="Helvetica Neue"/>
              </a:rPr>
              <a:t>nonsynonymous</a:t>
            </a:r>
            <a:r>
              <a:rPr lang="en-US" sz="2000" dirty="0" smtClean="0">
                <a:latin typeface="Helvetica Neue"/>
                <a:cs typeface="Helvetica Neue"/>
              </a:rPr>
              <a:t> substitution rate</a:t>
            </a:r>
          </a:p>
          <a:p>
            <a:pPr>
              <a:buClr>
                <a:srgbClr val="186376"/>
              </a:buClr>
            </a:pPr>
            <a:endParaRPr lang="en-US" sz="1800" dirty="0" smtClean="0">
              <a:latin typeface="Helvetica Neue"/>
              <a:cs typeface="Helvetica Neue"/>
            </a:endParaRPr>
          </a:p>
          <a:p>
            <a:pPr>
              <a:buClr>
                <a:srgbClr val="186376"/>
              </a:buClr>
            </a:pPr>
            <a:endParaRPr lang="en-US" sz="1800" dirty="0" smtClean="0">
              <a:latin typeface="Helvetica Neue"/>
              <a:cs typeface="Helvetica Neue"/>
            </a:endParaRPr>
          </a:p>
          <a:p>
            <a:pPr>
              <a:buClr>
                <a:srgbClr val="186376"/>
              </a:buClr>
            </a:pPr>
            <a:r>
              <a:rPr lang="en-US" sz="2000" i="1" dirty="0" smtClean="0">
                <a:latin typeface="Helvetica Neue"/>
                <a:cs typeface="Helvetica Neue"/>
              </a:rPr>
              <a:t>dS</a:t>
            </a:r>
            <a:r>
              <a:rPr lang="en-US" sz="2000" dirty="0" smtClean="0">
                <a:latin typeface="Helvetica Neue"/>
                <a:cs typeface="Helvetica Neue"/>
              </a:rPr>
              <a:t> = synonymous substitution rate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1009990"/>
              </p:ext>
            </p:extLst>
          </p:nvPr>
        </p:nvGraphicFramePr>
        <p:xfrm>
          <a:off x="2272552" y="3174430"/>
          <a:ext cx="4744697" cy="1325651"/>
        </p:xfrm>
        <a:graphic>
          <a:graphicData uri="http://schemas.openxmlformats.org/drawingml/2006/table">
            <a:tbl>
              <a:tblPr bandRow="1">
                <a:tableStyleId>{C083E6E3-FA7D-4D7B-A595-EF9225AFEA82}</a:tableStyleId>
              </a:tblPr>
              <a:tblGrid>
                <a:gridCol w="1625619"/>
                <a:gridCol w="3119078"/>
              </a:tblGrid>
              <a:tr h="443314">
                <a:tc>
                  <a:txBody>
                    <a:bodyPr/>
                    <a:lstStyle/>
                    <a:p>
                      <a:pPr algn="ctr"/>
                      <a:r>
                        <a:rPr lang="en-US" sz="1800" i="1" dirty="0"/>
                        <a:t>dN/dS </a:t>
                      </a:r>
                      <a:r>
                        <a:rPr lang="en-US" sz="1800" dirty="0"/>
                        <a:t>&lt;</a:t>
                      </a:r>
                      <a:r>
                        <a:rPr lang="en-US" sz="1800" baseline="0" dirty="0"/>
                        <a:t> 1</a:t>
                      </a:r>
                      <a:endParaRPr lang="en-US" sz="1800" b="0" i="1" dirty="0">
                        <a:latin typeface="Helvetica Neue"/>
                        <a:cs typeface="Helvetica Neu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Purifying</a:t>
                      </a:r>
                      <a:r>
                        <a:rPr lang="en-US" sz="1800" baseline="0" dirty="0"/>
                        <a:t> selection</a:t>
                      </a:r>
                      <a:endParaRPr lang="en-US" sz="1800" b="0" dirty="0">
                        <a:latin typeface="Helvetica Neue"/>
                        <a:cs typeface="Helvetica Neue"/>
                      </a:endParaRPr>
                    </a:p>
                  </a:txBody>
                  <a:tcPr/>
                </a:tc>
              </a:tr>
              <a:tr h="431479">
                <a:tc>
                  <a:txBody>
                    <a:bodyPr/>
                    <a:lstStyle/>
                    <a:p>
                      <a:pPr algn="ctr"/>
                      <a:r>
                        <a:rPr lang="en-US" sz="1800" i="1" dirty="0"/>
                        <a:t>dN/dS </a:t>
                      </a:r>
                      <a:r>
                        <a:rPr lang="en-US" sz="1800" dirty="0"/>
                        <a:t>~ 1</a:t>
                      </a:r>
                      <a:endParaRPr lang="en-US" sz="1800" i="1" dirty="0">
                        <a:latin typeface="Helvetica Neue"/>
                        <a:cs typeface="Helvetica Neu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Neutral evolution</a:t>
                      </a:r>
                      <a:endParaRPr lang="en-US" sz="1800" dirty="0">
                        <a:latin typeface="Helvetica Neue"/>
                        <a:cs typeface="Helvetica Neue"/>
                      </a:endParaRPr>
                    </a:p>
                  </a:txBody>
                  <a:tcPr/>
                </a:tc>
              </a:tr>
              <a:tr h="450858">
                <a:tc>
                  <a:txBody>
                    <a:bodyPr/>
                    <a:lstStyle/>
                    <a:p>
                      <a:pPr algn="ctr"/>
                      <a:r>
                        <a:rPr lang="en-US" sz="1800" i="1" dirty="0"/>
                        <a:t>dN/dS  </a:t>
                      </a:r>
                      <a:r>
                        <a:rPr lang="en-US" sz="1800" dirty="0"/>
                        <a:t>&gt; 1</a:t>
                      </a:r>
                      <a:endParaRPr lang="en-US" sz="1800" i="1" dirty="0">
                        <a:latin typeface="Helvetica Neue"/>
                        <a:cs typeface="Helvetica Neu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Positive</a:t>
                      </a:r>
                      <a:r>
                        <a:rPr lang="en-US" sz="1800" baseline="0" dirty="0"/>
                        <a:t> selection</a:t>
                      </a:r>
                      <a:endParaRPr lang="en-US" sz="1800" dirty="0">
                        <a:latin typeface="Helvetica Neue"/>
                        <a:cs typeface="Helvetica Neue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6041475" y="1392017"/>
            <a:ext cx="20733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AGT </a:t>
            </a:r>
            <a:r>
              <a:rPr lang="en-US" sz="2000" dirty="0" smtClean="0">
                <a:sym typeface="Wingdings"/>
              </a:rPr>
              <a:t> </a:t>
            </a:r>
            <a:r>
              <a:rPr lang="en-US" sz="2000" dirty="0" smtClean="0">
                <a:solidFill>
                  <a:srgbClr val="94BF6E"/>
                </a:solidFill>
                <a:sym typeface="Wingdings"/>
              </a:rPr>
              <a:t>C</a:t>
            </a:r>
            <a:r>
              <a:rPr lang="en-US" sz="2000" dirty="0" smtClean="0">
                <a:sym typeface="Wingdings"/>
              </a:rPr>
              <a:t>GT</a:t>
            </a:r>
          </a:p>
          <a:p>
            <a:r>
              <a:rPr lang="en-US" sz="2000" dirty="0" smtClean="0">
                <a:solidFill>
                  <a:srgbClr val="3B8D61"/>
                </a:solidFill>
                <a:sym typeface="Wingdings"/>
              </a:rPr>
              <a:t>  M          R </a:t>
            </a:r>
            <a:endParaRPr lang="en-US" sz="2000" dirty="0">
              <a:solidFill>
                <a:srgbClr val="3B8D6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41474" y="2233487"/>
            <a:ext cx="16848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CGC </a:t>
            </a:r>
            <a:r>
              <a:rPr lang="en-US" sz="2000" dirty="0" smtClean="0">
                <a:sym typeface="Wingdings"/>
              </a:rPr>
              <a:t> CG</a:t>
            </a:r>
            <a:r>
              <a:rPr lang="en-US" sz="2000" dirty="0" smtClean="0">
                <a:solidFill>
                  <a:srgbClr val="94BF6E"/>
                </a:solidFill>
                <a:sym typeface="Wingdings"/>
              </a:rPr>
              <a:t>T</a:t>
            </a:r>
          </a:p>
          <a:p>
            <a:r>
              <a:rPr lang="en-US" sz="2000" dirty="0" smtClean="0">
                <a:solidFill>
                  <a:srgbClr val="3B8D61"/>
                </a:solidFill>
                <a:sym typeface="Wingdings"/>
              </a:rPr>
              <a:t>   R          R </a:t>
            </a:r>
            <a:endParaRPr lang="en-US" sz="2000" dirty="0">
              <a:solidFill>
                <a:srgbClr val="3B8D6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809470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16239" y="995791"/>
            <a:ext cx="7139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Helvetica Neue"/>
                <a:cs typeface="Helvetica Neue"/>
              </a:rPr>
              <a:t>A Markov Process has a specified set of </a:t>
            </a:r>
            <a:r>
              <a:rPr lang="en-US" sz="1800" i="1" dirty="0" smtClean="0">
                <a:latin typeface="Helvetica Neue"/>
                <a:cs typeface="Helvetica Neue"/>
              </a:rPr>
              <a:t>states</a:t>
            </a:r>
            <a:endParaRPr lang="en-US" sz="1800" dirty="0" smtClean="0">
              <a:latin typeface="Helvetica Neue"/>
              <a:cs typeface="Helvetica Neue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16239" y="2657783"/>
            <a:ext cx="7139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Helvetica Neue"/>
                <a:cs typeface="Helvetica Neue"/>
              </a:rPr>
              <a:t>Markov processes are </a:t>
            </a:r>
            <a:r>
              <a:rPr lang="en-US" sz="1800" i="1" dirty="0">
                <a:latin typeface="Helvetica Neue"/>
                <a:cs typeface="Helvetica Neue"/>
              </a:rPr>
              <a:t>memory-less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6239" y="1365123"/>
            <a:ext cx="70772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28650" indent="-233363">
              <a:buFont typeface="Arial"/>
              <a:buChar char="•"/>
              <a:tabLst>
                <a:tab pos="395288" algn="l"/>
              </a:tabLst>
            </a:pPr>
            <a:r>
              <a:rPr lang="en-US" sz="1800" dirty="0">
                <a:latin typeface="Helvetica Neue"/>
                <a:cs typeface="Helvetica Neue"/>
              </a:rPr>
              <a:t>Nucleotide:   A C G T</a:t>
            </a:r>
          </a:p>
          <a:p>
            <a:pPr marL="628650" indent="-233363">
              <a:buFont typeface="Arial"/>
              <a:buChar char="•"/>
              <a:tabLst>
                <a:tab pos="395288" algn="l"/>
              </a:tabLst>
            </a:pPr>
            <a:r>
              <a:rPr lang="en-US" sz="1800" dirty="0">
                <a:latin typeface="Helvetica Neue"/>
                <a:cs typeface="Helvetica Neue"/>
              </a:rPr>
              <a:t>Amino acid:  A C D E F G H I K L M N P Q R S T V W Y</a:t>
            </a:r>
          </a:p>
          <a:p>
            <a:pPr marL="628650" indent="-233363">
              <a:buFont typeface="Arial"/>
              <a:buChar char="•"/>
              <a:tabLst>
                <a:tab pos="395288" algn="l"/>
              </a:tabLst>
            </a:pPr>
            <a:r>
              <a:rPr lang="en-US" sz="1800" dirty="0">
                <a:latin typeface="Helvetica Neue"/>
                <a:cs typeface="Helvetica Neue"/>
              </a:rPr>
              <a:t>Codon:         AAA, AAC, AAG, ..., TTT</a:t>
            </a:r>
            <a:endParaRPr lang="en-US" sz="1800"/>
          </a:p>
        </p:txBody>
      </p:sp>
      <p:sp>
        <p:nvSpPr>
          <p:cNvPr id="13" name="TextBox 12"/>
          <p:cNvSpPr txBox="1"/>
          <p:nvPr/>
        </p:nvSpPr>
        <p:spPr>
          <a:xfrm>
            <a:off x="616239" y="3027115"/>
            <a:ext cx="71393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35000" indent="-228600">
              <a:buFont typeface="Arial"/>
              <a:buChar char="•"/>
            </a:pPr>
            <a:r>
              <a:rPr lang="en-US" sz="1800" dirty="0">
                <a:latin typeface="Helvetica Neue"/>
                <a:cs typeface="Helvetica Neue"/>
              </a:rPr>
              <a:t>Transitions between states occur with a probability that depends only on the current </a:t>
            </a:r>
            <a:r>
              <a:rPr lang="en-US" sz="1800" dirty="0" smtClean="0">
                <a:latin typeface="Helvetica Neue"/>
                <a:cs typeface="Helvetica Neue"/>
              </a:rPr>
              <a:t>state</a:t>
            </a:r>
          </a:p>
          <a:p>
            <a:pPr marL="635000" indent="-228600">
              <a:buFont typeface="Arial"/>
              <a:buChar char="•"/>
            </a:pPr>
            <a:r>
              <a:rPr lang="en-US" sz="1800" dirty="0" smtClean="0">
                <a:latin typeface="Helvetica Neue"/>
                <a:cs typeface="Helvetica Neue"/>
              </a:rPr>
              <a:t>Evolution acts on current genotype/phenotype, not on ancestral or future</a:t>
            </a:r>
          </a:p>
          <a:p>
            <a:pPr marL="635000" indent="-228600">
              <a:buFont typeface="Arial"/>
              <a:buChar char="•"/>
            </a:pPr>
            <a:endParaRPr lang="en-US" sz="1800" dirty="0" smtClean="0">
              <a:latin typeface="Helvetica Neue"/>
              <a:cs typeface="Helvetica Neue"/>
            </a:endParaRPr>
          </a:p>
        </p:txBody>
      </p:sp>
      <p:sp>
        <p:nvSpPr>
          <p:cNvPr id="15" name="Shape 244"/>
          <p:cNvSpPr txBox="1">
            <a:spLocks/>
          </p:cNvSpPr>
          <p:nvPr/>
        </p:nvSpPr>
        <p:spPr>
          <a:xfrm>
            <a:off x="248000" y="0"/>
            <a:ext cx="8896001" cy="88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oboto Slab"/>
              <a:buNone/>
              <a:defRPr sz="18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We model </a:t>
            </a:r>
            <a:r>
              <a:rPr lang="en-US" sz="2400" dirty="0">
                <a:solidFill>
                  <a:srgbClr val="124057"/>
                </a:solidFill>
                <a:latin typeface="Helvetica Neue"/>
                <a:cs typeface="Helvetica Neue"/>
              </a:rPr>
              <a:t>s</a:t>
            </a:r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equence evolution as a Markov process</a:t>
            </a:r>
            <a:endParaRPr lang="en" sz="2400" dirty="0">
              <a:solidFill>
                <a:srgbClr val="124057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552245620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16239" y="995791"/>
            <a:ext cx="7139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Helvetica Neue"/>
                <a:cs typeface="Helvetica Neue"/>
              </a:rPr>
              <a:t>A Markov Process has a specified set of </a:t>
            </a:r>
            <a:r>
              <a:rPr lang="en-US" sz="1800" i="1" dirty="0" smtClean="0">
                <a:latin typeface="Helvetica Neue"/>
                <a:cs typeface="Helvetica Neue"/>
              </a:rPr>
              <a:t>states</a:t>
            </a:r>
            <a:r>
              <a:rPr lang="en-US" sz="1800" dirty="0" smtClean="0">
                <a:latin typeface="Helvetica Neue"/>
                <a:cs typeface="Helvetica Neue"/>
              </a:rPr>
              <a:t>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16239" y="2657783"/>
            <a:ext cx="7139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Helvetica Neue"/>
                <a:cs typeface="Helvetica Neue"/>
              </a:rPr>
              <a:t>Markov processes are </a:t>
            </a:r>
            <a:r>
              <a:rPr lang="en-US" sz="1800" i="1" dirty="0">
                <a:latin typeface="Helvetica Neue"/>
                <a:cs typeface="Helvetica Neue"/>
              </a:rPr>
              <a:t>memory-less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6239" y="1365123"/>
            <a:ext cx="70772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28650" indent="-233363">
              <a:buFont typeface="Arial"/>
              <a:buChar char="•"/>
              <a:tabLst>
                <a:tab pos="395288" algn="l"/>
              </a:tabLst>
            </a:pPr>
            <a:r>
              <a:rPr lang="en-US" sz="1800" dirty="0">
                <a:latin typeface="Helvetica Neue"/>
                <a:cs typeface="Helvetica Neue"/>
              </a:rPr>
              <a:t>Nucleotide:   A C G T</a:t>
            </a:r>
          </a:p>
          <a:p>
            <a:pPr marL="628650" indent="-233363">
              <a:buFont typeface="Arial"/>
              <a:buChar char="•"/>
              <a:tabLst>
                <a:tab pos="395288" algn="l"/>
              </a:tabLst>
            </a:pPr>
            <a:r>
              <a:rPr lang="en-US" sz="1800" dirty="0">
                <a:latin typeface="Helvetica Neue"/>
                <a:cs typeface="Helvetica Neue"/>
              </a:rPr>
              <a:t>Amino acid:  A C D E F G H I K L M N P Q R S T V W Y</a:t>
            </a:r>
          </a:p>
          <a:p>
            <a:pPr marL="628650" indent="-233363">
              <a:buFont typeface="Arial"/>
              <a:buChar char="•"/>
              <a:tabLst>
                <a:tab pos="395288" algn="l"/>
              </a:tabLst>
            </a:pPr>
            <a:r>
              <a:rPr lang="en-US" sz="1800" dirty="0">
                <a:latin typeface="Helvetica Neue"/>
                <a:cs typeface="Helvetica Neue"/>
              </a:rPr>
              <a:t>Codon:         AAA, AAC, AAG, ..., TTT</a:t>
            </a:r>
            <a:endParaRPr lang="en-US" sz="1800"/>
          </a:p>
        </p:txBody>
      </p:sp>
      <p:grpSp>
        <p:nvGrpSpPr>
          <p:cNvPr id="3" name="Group 2"/>
          <p:cNvGrpSpPr/>
          <p:nvPr/>
        </p:nvGrpSpPr>
        <p:grpSpPr>
          <a:xfrm>
            <a:off x="371753" y="4215578"/>
            <a:ext cx="8765634" cy="911889"/>
            <a:chOff x="371753" y="4215578"/>
            <a:chExt cx="8765634" cy="911889"/>
          </a:xfrm>
        </p:grpSpPr>
        <p:grpSp>
          <p:nvGrpSpPr>
            <p:cNvPr id="2" name="Group 1"/>
            <p:cNvGrpSpPr/>
            <p:nvPr/>
          </p:nvGrpSpPr>
          <p:grpSpPr>
            <a:xfrm>
              <a:off x="371753" y="4745804"/>
              <a:ext cx="8624513" cy="381663"/>
              <a:chOff x="653990" y="4587071"/>
              <a:chExt cx="8130600" cy="381663"/>
            </a:xfrm>
          </p:grpSpPr>
          <p:cxnSp>
            <p:nvCxnSpPr>
              <p:cNvPr id="9" name="Straight Arrow Connector 8"/>
              <p:cNvCxnSpPr>
                <a:cxnSpLocks noChangeAspect="1"/>
              </p:cNvCxnSpPr>
              <p:nvPr/>
            </p:nvCxnSpPr>
            <p:spPr>
              <a:xfrm>
                <a:off x="653990" y="4587071"/>
                <a:ext cx="8130600" cy="0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TextBox 9"/>
              <p:cNvSpPr txBox="1"/>
              <p:nvPr/>
            </p:nvSpPr>
            <p:spPr>
              <a:xfrm>
                <a:off x="4216594" y="4599402"/>
                <a:ext cx="71511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800" b="1">
                    <a:solidFill>
                      <a:schemeClr val="tx1"/>
                    </a:solidFill>
                    <a:latin typeface="Helvetica Neue"/>
                    <a:cs typeface="Helvetica Neue"/>
                  </a:rPr>
                  <a:t>Time</a:t>
                </a:r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389120" y="4215578"/>
              <a:ext cx="87482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>
                  <a:solidFill>
                    <a:schemeClr val="tx1"/>
                  </a:solidFill>
                  <a:latin typeface="Menlo Bold"/>
                  <a:cs typeface="Menlo Bold"/>
                </a:rPr>
                <a:t>...  T  </a:t>
              </a:r>
              <a:r>
                <a:rPr lang="en-US" sz="2000">
                  <a:solidFill>
                    <a:schemeClr val="tx1"/>
                  </a:solidFill>
                  <a:latin typeface="Menlo Bold"/>
                  <a:cs typeface="Menlo Bold"/>
                  <a:sym typeface="Wingdings"/>
                </a:rPr>
                <a:t>  </a:t>
              </a:r>
              <a:r>
                <a:rPr lang="en-US" sz="2000">
                  <a:solidFill>
                    <a:schemeClr val="tx1"/>
                  </a:solidFill>
                  <a:latin typeface="Menlo Bold"/>
                  <a:cs typeface="Menlo Bold"/>
                </a:rPr>
                <a:t>A  </a:t>
              </a:r>
              <a:r>
                <a:rPr lang="en-US" sz="2000">
                  <a:solidFill>
                    <a:schemeClr val="tx1"/>
                  </a:solidFill>
                  <a:latin typeface="Menlo Bold"/>
                  <a:cs typeface="Menlo Bold"/>
                  <a:sym typeface="Wingdings"/>
                </a:rPr>
                <a:t>  </a:t>
              </a:r>
              <a:r>
                <a:rPr lang="en-US" sz="2000">
                  <a:solidFill>
                    <a:schemeClr val="tx1"/>
                  </a:solidFill>
                  <a:latin typeface="Menlo Bold"/>
                  <a:cs typeface="Menlo Bold"/>
                </a:rPr>
                <a:t>G  </a:t>
              </a:r>
              <a:r>
                <a:rPr lang="en-US" sz="2000">
                  <a:solidFill>
                    <a:schemeClr val="tx1"/>
                  </a:solidFill>
                  <a:latin typeface="Menlo Bold"/>
                  <a:cs typeface="Menlo Bold"/>
                  <a:sym typeface="Wingdings"/>
                </a:rPr>
                <a:t>  </a:t>
              </a:r>
              <a:r>
                <a:rPr lang="en-US" sz="2000">
                  <a:solidFill>
                    <a:schemeClr val="tx1"/>
                  </a:solidFill>
                  <a:latin typeface="Menlo Bold"/>
                  <a:cs typeface="Menlo Bold"/>
                </a:rPr>
                <a:t>T  </a:t>
              </a:r>
              <a:r>
                <a:rPr lang="en-US" sz="2000">
                  <a:solidFill>
                    <a:schemeClr val="tx1"/>
                  </a:solidFill>
                  <a:latin typeface="Menlo Bold"/>
                  <a:cs typeface="Menlo Bold"/>
                  <a:sym typeface="Wingdings"/>
                </a:rPr>
                <a:t>  C    A    G    ...</a:t>
              </a:r>
              <a:r>
                <a:rPr lang="en-US" sz="2000">
                  <a:solidFill>
                    <a:schemeClr val="tx1"/>
                  </a:solidFill>
                  <a:latin typeface="Menlo Bold"/>
                  <a:cs typeface="Menlo Bold"/>
                </a:rPr>
                <a:t>   </a:t>
              </a: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616239" y="3027115"/>
            <a:ext cx="71393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35000" indent="-228600">
              <a:buFont typeface="Arial"/>
              <a:buChar char="•"/>
            </a:pPr>
            <a:r>
              <a:rPr lang="en-US" sz="1800" dirty="0">
                <a:latin typeface="Helvetica Neue"/>
                <a:cs typeface="Helvetica Neue"/>
              </a:rPr>
              <a:t>Transitions between states occur with a probability that depends only on the current state.</a:t>
            </a:r>
          </a:p>
        </p:txBody>
      </p:sp>
      <p:sp>
        <p:nvSpPr>
          <p:cNvPr id="12" name="Shape 244"/>
          <p:cNvSpPr txBox="1">
            <a:spLocks/>
          </p:cNvSpPr>
          <p:nvPr/>
        </p:nvSpPr>
        <p:spPr>
          <a:xfrm>
            <a:off x="248000" y="0"/>
            <a:ext cx="8896001" cy="88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oboto Slab"/>
              <a:buNone/>
              <a:defRPr sz="18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We model </a:t>
            </a:r>
            <a:r>
              <a:rPr lang="en-US" sz="2400" dirty="0">
                <a:solidFill>
                  <a:srgbClr val="124057"/>
                </a:solidFill>
                <a:latin typeface="Helvetica Neue"/>
                <a:cs typeface="Helvetica Neue"/>
              </a:rPr>
              <a:t>s</a:t>
            </a:r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equence evolution as a Markov process</a:t>
            </a:r>
            <a:endParaRPr lang="en" sz="2400" dirty="0">
              <a:solidFill>
                <a:srgbClr val="124057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841936374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  <p:bldP spid="4" grpId="0"/>
      <p:bldP spid="1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16239" y="995791"/>
            <a:ext cx="7139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Helvetica Neue"/>
                <a:cs typeface="Helvetica Neue"/>
              </a:rPr>
              <a:t>A Markov Process has a specified set of </a:t>
            </a:r>
            <a:r>
              <a:rPr lang="en-US" sz="1800" i="1" dirty="0" smtClean="0">
                <a:latin typeface="Helvetica Neue"/>
                <a:cs typeface="Helvetica Neue"/>
              </a:rPr>
              <a:t>states</a:t>
            </a:r>
            <a:r>
              <a:rPr lang="en-US" sz="1800" dirty="0" smtClean="0">
                <a:latin typeface="Helvetica Neue"/>
                <a:cs typeface="Helvetica Neue"/>
              </a:rPr>
              <a:t>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16239" y="2657783"/>
            <a:ext cx="7139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Helvetica Neue"/>
                <a:cs typeface="Helvetica Neue"/>
              </a:rPr>
              <a:t>Markov processes are </a:t>
            </a:r>
            <a:r>
              <a:rPr lang="en-US" sz="1800" i="1" dirty="0">
                <a:latin typeface="Helvetica Neue"/>
                <a:cs typeface="Helvetica Neue"/>
              </a:rPr>
              <a:t>memory-less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6239" y="1365123"/>
            <a:ext cx="70772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28650" indent="-233363">
              <a:buFont typeface="Arial"/>
              <a:buChar char="•"/>
              <a:tabLst>
                <a:tab pos="395288" algn="l"/>
              </a:tabLst>
            </a:pPr>
            <a:r>
              <a:rPr lang="en-US" sz="1800" dirty="0">
                <a:latin typeface="Helvetica Neue"/>
                <a:cs typeface="Helvetica Neue"/>
              </a:rPr>
              <a:t>Nucleotide:   A C G T</a:t>
            </a:r>
          </a:p>
          <a:p>
            <a:pPr marL="628650" indent="-233363">
              <a:buFont typeface="Arial"/>
              <a:buChar char="•"/>
              <a:tabLst>
                <a:tab pos="395288" algn="l"/>
              </a:tabLst>
            </a:pPr>
            <a:r>
              <a:rPr lang="en-US" sz="1800" dirty="0">
                <a:latin typeface="Helvetica Neue"/>
                <a:cs typeface="Helvetica Neue"/>
              </a:rPr>
              <a:t>Amino acid:  A C D E F G H I K L M N P Q R S T V W Y</a:t>
            </a:r>
          </a:p>
          <a:p>
            <a:pPr marL="628650" indent="-233363">
              <a:buFont typeface="Arial"/>
              <a:buChar char="•"/>
              <a:tabLst>
                <a:tab pos="395288" algn="l"/>
              </a:tabLst>
            </a:pPr>
            <a:r>
              <a:rPr lang="en-US" sz="1800" dirty="0">
                <a:latin typeface="Helvetica Neue"/>
                <a:cs typeface="Helvetica Neue"/>
              </a:rPr>
              <a:t>Codon:         AAA, AAC, AAG, ..., TTT</a:t>
            </a:r>
            <a:endParaRPr lang="en-US" sz="1800" dirty="0"/>
          </a:p>
        </p:txBody>
      </p:sp>
      <p:grpSp>
        <p:nvGrpSpPr>
          <p:cNvPr id="3" name="Group 2"/>
          <p:cNvGrpSpPr/>
          <p:nvPr/>
        </p:nvGrpSpPr>
        <p:grpSpPr>
          <a:xfrm>
            <a:off x="371753" y="4215578"/>
            <a:ext cx="8765634" cy="911889"/>
            <a:chOff x="371753" y="4215578"/>
            <a:chExt cx="8765634" cy="911889"/>
          </a:xfrm>
        </p:grpSpPr>
        <p:grpSp>
          <p:nvGrpSpPr>
            <p:cNvPr id="2" name="Group 1"/>
            <p:cNvGrpSpPr/>
            <p:nvPr/>
          </p:nvGrpSpPr>
          <p:grpSpPr>
            <a:xfrm>
              <a:off x="371753" y="4745804"/>
              <a:ext cx="8624513" cy="381663"/>
              <a:chOff x="653990" y="4587071"/>
              <a:chExt cx="8130600" cy="381663"/>
            </a:xfrm>
          </p:grpSpPr>
          <p:cxnSp>
            <p:nvCxnSpPr>
              <p:cNvPr id="9" name="Straight Arrow Connector 8"/>
              <p:cNvCxnSpPr>
                <a:cxnSpLocks noChangeAspect="1"/>
              </p:cNvCxnSpPr>
              <p:nvPr/>
            </p:nvCxnSpPr>
            <p:spPr>
              <a:xfrm>
                <a:off x="653990" y="4587071"/>
                <a:ext cx="8130600" cy="0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TextBox 9"/>
              <p:cNvSpPr txBox="1"/>
              <p:nvPr/>
            </p:nvSpPr>
            <p:spPr>
              <a:xfrm>
                <a:off x="4216594" y="4599402"/>
                <a:ext cx="71511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800" b="1">
                    <a:solidFill>
                      <a:schemeClr val="tx1"/>
                    </a:solidFill>
                    <a:latin typeface="Helvetica Neue"/>
                    <a:cs typeface="Helvetica Neue"/>
                  </a:rPr>
                  <a:t>Time</a:t>
                </a:r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389120" y="4215578"/>
              <a:ext cx="87482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>
                  <a:solidFill>
                    <a:schemeClr val="tx1"/>
                  </a:solidFill>
                  <a:latin typeface="Menlo Bold"/>
                  <a:cs typeface="Menlo Bold"/>
                </a:rPr>
                <a:t>...  T  </a:t>
              </a:r>
              <a:r>
                <a:rPr lang="en-US" sz="2000">
                  <a:solidFill>
                    <a:schemeClr val="tx1"/>
                  </a:solidFill>
                  <a:latin typeface="Menlo Bold"/>
                  <a:cs typeface="Menlo Bold"/>
                  <a:sym typeface="Wingdings"/>
                </a:rPr>
                <a:t>  </a:t>
              </a:r>
              <a:r>
                <a:rPr lang="en-US" sz="2000">
                  <a:solidFill>
                    <a:srgbClr val="FF0000"/>
                  </a:solidFill>
                  <a:latin typeface="Menlo Bold"/>
                  <a:cs typeface="Menlo Bold"/>
                </a:rPr>
                <a:t>A  </a:t>
              </a:r>
              <a:r>
                <a:rPr lang="en-US" sz="2000">
                  <a:solidFill>
                    <a:srgbClr val="FF0000"/>
                  </a:solidFill>
                  <a:latin typeface="Menlo Bold"/>
                  <a:cs typeface="Menlo Bold"/>
                  <a:sym typeface="Wingdings"/>
                </a:rPr>
                <a:t>  </a:t>
              </a:r>
              <a:r>
                <a:rPr lang="en-US" sz="2000">
                  <a:solidFill>
                    <a:srgbClr val="FF0000"/>
                  </a:solidFill>
                  <a:latin typeface="Menlo Bold"/>
                  <a:cs typeface="Menlo Bold"/>
                </a:rPr>
                <a:t>G  </a:t>
              </a:r>
              <a:r>
                <a:rPr lang="en-US" sz="2000">
                  <a:solidFill>
                    <a:schemeClr val="tx1"/>
                  </a:solidFill>
                  <a:latin typeface="Menlo Bold"/>
                  <a:cs typeface="Menlo Bold"/>
                  <a:sym typeface="Wingdings"/>
                </a:rPr>
                <a:t>  </a:t>
              </a:r>
              <a:r>
                <a:rPr lang="en-US" sz="2000">
                  <a:solidFill>
                    <a:schemeClr val="tx1"/>
                  </a:solidFill>
                  <a:latin typeface="Menlo Bold"/>
                  <a:cs typeface="Menlo Bold"/>
                </a:rPr>
                <a:t>T  </a:t>
              </a:r>
              <a:r>
                <a:rPr lang="en-US" sz="2000">
                  <a:solidFill>
                    <a:schemeClr val="tx1"/>
                  </a:solidFill>
                  <a:latin typeface="Menlo Bold"/>
                  <a:cs typeface="Menlo Bold"/>
                  <a:sym typeface="Wingdings"/>
                </a:rPr>
                <a:t>  C    </a:t>
              </a:r>
              <a:r>
                <a:rPr lang="en-US" sz="2000">
                  <a:solidFill>
                    <a:srgbClr val="FF0000"/>
                  </a:solidFill>
                  <a:latin typeface="Menlo Bold"/>
                  <a:cs typeface="Menlo Bold"/>
                  <a:sym typeface="Wingdings"/>
                </a:rPr>
                <a:t>A    G  </a:t>
              </a:r>
              <a:r>
                <a:rPr lang="en-US" sz="2000">
                  <a:solidFill>
                    <a:schemeClr val="tx1"/>
                  </a:solidFill>
                  <a:latin typeface="Menlo Bold"/>
                  <a:cs typeface="Menlo Bold"/>
                  <a:sym typeface="Wingdings"/>
                </a:rPr>
                <a:t>  ...</a:t>
              </a:r>
              <a:r>
                <a:rPr lang="en-US" sz="2000">
                  <a:solidFill>
                    <a:schemeClr val="tx1"/>
                  </a:solidFill>
                  <a:latin typeface="Menlo Bold"/>
                  <a:cs typeface="Menlo Bold"/>
                </a:rPr>
                <a:t>   </a:t>
              </a: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616239" y="3027115"/>
            <a:ext cx="71393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35000" indent="-228600">
              <a:buFont typeface="Arial"/>
              <a:buChar char="•"/>
            </a:pPr>
            <a:r>
              <a:rPr lang="en-US" sz="1800" dirty="0">
                <a:latin typeface="Helvetica Neue"/>
                <a:cs typeface="Helvetica Neue"/>
              </a:rPr>
              <a:t>Transitions between states occur with a probability that depends only on the current state.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320818" y="3829388"/>
            <a:ext cx="11365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FF0000"/>
                </a:solidFill>
                <a:latin typeface="Menlo Bold"/>
                <a:cs typeface="Menlo Bold"/>
              </a:rPr>
              <a:t>P(G|A)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362865" y="3829388"/>
            <a:ext cx="11365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FF0000"/>
                </a:solidFill>
                <a:latin typeface="Menlo Bold"/>
                <a:cs typeface="Menlo Bold"/>
              </a:rPr>
              <a:t>P(G|A)</a:t>
            </a:r>
          </a:p>
        </p:txBody>
      </p:sp>
      <p:sp>
        <p:nvSpPr>
          <p:cNvPr id="15" name="Shape 244"/>
          <p:cNvSpPr txBox="1">
            <a:spLocks/>
          </p:cNvSpPr>
          <p:nvPr/>
        </p:nvSpPr>
        <p:spPr>
          <a:xfrm>
            <a:off x="248000" y="0"/>
            <a:ext cx="8896001" cy="88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oboto Slab"/>
              <a:buNone/>
              <a:defRPr sz="18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We model </a:t>
            </a:r>
            <a:r>
              <a:rPr lang="en-US" sz="2400" dirty="0">
                <a:solidFill>
                  <a:srgbClr val="124057"/>
                </a:solidFill>
                <a:latin typeface="Helvetica Neue"/>
                <a:cs typeface="Helvetica Neue"/>
              </a:rPr>
              <a:t>s</a:t>
            </a:r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equence evolution as a Markov process</a:t>
            </a:r>
            <a:endParaRPr lang="en" sz="2400" dirty="0">
              <a:solidFill>
                <a:srgbClr val="124057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0721209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98"/>
          <p:cNvSpPr txBox="1">
            <a:spLocks/>
          </p:cNvSpPr>
          <p:nvPr/>
        </p:nvSpPr>
        <p:spPr>
          <a:xfrm>
            <a:off x="223935" y="2626856"/>
            <a:ext cx="8920065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sz="3800" b="1" dirty="0" smtClean="0">
                <a:solidFill>
                  <a:srgbClr val="186376"/>
                </a:solidFill>
                <a:latin typeface="Helvetica Neue"/>
                <a:cs typeface="Helvetica Neue"/>
              </a:rPr>
              <a:t>All materials (and extra resources!) for my sessions live here:</a:t>
            </a:r>
          </a:p>
          <a:p>
            <a:endParaRPr lang="en-US" sz="3800" b="1" dirty="0" smtClean="0">
              <a:solidFill>
                <a:srgbClr val="186376"/>
              </a:solidFill>
              <a:latin typeface="Helvetica Neue"/>
              <a:cs typeface="Helvetica Neue"/>
            </a:endParaRPr>
          </a:p>
          <a:p>
            <a:r>
              <a:rPr lang="en-US" sz="3800" b="1" dirty="0" err="1" smtClean="0">
                <a:solidFill>
                  <a:srgbClr val="186376"/>
                </a:solidFill>
                <a:latin typeface="Monaco" charset="0"/>
                <a:ea typeface="Monaco" charset="0"/>
                <a:cs typeface="Monaco" charset="0"/>
              </a:rPr>
              <a:t>sjspielman.org</a:t>
            </a:r>
            <a:r>
              <a:rPr lang="en-US" sz="3800" b="1" dirty="0" smtClean="0">
                <a:solidFill>
                  <a:srgbClr val="186376"/>
                </a:solidFill>
                <a:latin typeface="Monaco" charset="0"/>
                <a:ea typeface="Monaco" charset="0"/>
                <a:cs typeface="Monaco" charset="0"/>
              </a:rPr>
              <a:t>/lacawac2017</a:t>
            </a:r>
            <a:endParaRPr lang="en" sz="3800" b="1" dirty="0">
              <a:solidFill>
                <a:srgbClr val="186376"/>
              </a:solidFill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2609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Connector 48"/>
          <p:cNvCxnSpPr>
            <a:cxnSpLocks/>
          </p:cNvCxnSpPr>
          <p:nvPr/>
        </p:nvCxnSpPr>
        <p:spPr>
          <a:xfrm flipV="1">
            <a:off x="1792721" y="3646489"/>
            <a:ext cx="367641" cy="146050"/>
          </a:xfrm>
          <a:prstGeom prst="line">
            <a:avLst/>
          </a:prstGeom>
          <a:ln w="19050" cmpd="sng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wright-fisher_space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6" t="37980" r="19634" b="54866"/>
          <a:stretch/>
        </p:blipFill>
        <p:spPr>
          <a:xfrm>
            <a:off x="1595178" y="2239378"/>
            <a:ext cx="2537233" cy="502350"/>
          </a:xfrm>
          <a:prstGeom prst="rect">
            <a:avLst/>
          </a:prstGeom>
        </p:spPr>
      </p:pic>
      <p:sp>
        <p:nvSpPr>
          <p:cNvPr id="2" name="Shape 244"/>
          <p:cNvSpPr txBox="1">
            <a:spLocks/>
          </p:cNvSpPr>
          <p:nvPr/>
        </p:nvSpPr>
        <p:spPr>
          <a:xfrm>
            <a:off x="248000" y="0"/>
            <a:ext cx="8896001" cy="88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oboto Slab"/>
              <a:buNone/>
              <a:defRPr sz="18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2400" dirty="0">
                <a:solidFill>
                  <a:srgbClr val="124057"/>
                </a:solidFill>
                <a:latin typeface="Helvetica Neue"/>
                <a:cs typeface="Helvetica Neue"/>
              </a:rPr>
              <a:t>From populations to Markov chains</a:t>
            </a:r>
            <a:endParaRPr lang="en" sz="2400" dirty="0">
              <a:solidFill>
                <a:srgbClr val="124057"/>
              </a:solidFill>
              <a:latin typeface="Helvetica Neue"/>
              <a:cs typeface="Helvetica Neue"/>
            </a:endParaRPr>
          </a:p>
        </p:txBody>
      </p:sp>
      <p:pic>
        <p:nvPicPr>
          <p:cNvPr id="18" name="Picture 17" descr="wright-fisher_space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6" r="19634" b="93619"/>
          <a:stretch/>
        </p:blipFill>
        <p:spPr>
          <a:xfrm>
            <a:off x="1595182" y="476248"/>
            <a:ext cx="2537229" cy="448063"/>
          </a:xfrm>
          <a:prstGeom prst="rect">
            <a:avLst/>
          </a:prstGeom>
        </p:spPr>
      </p:pic>
      <p:pic>
        <p:nvPicPr>
          <p:cNvPr id="22" name="Picture 21" descr="wright-fisher_space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6" t="15937" r="19634" b="78125"/>
          <a:stretch/>
        </p:blipFill>
        <p:spPr>
          <a:xfrm>
            <a:off x="1595178" y="1179710"/>
            <a:ext cx="2537233" cy="416951"/>
          </a:xfrm>
          <a:prstGeom prst="rect">
            <a:avLst/>
          </a:prstGeom>
        </p:spPr>
      </p:pic>
      <p:pic>
        <p:nvPicPr>
          <p:cNvPr id="23" name="Picture 22" descr="wright-fisher_space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6" t="8497" r="19634" b="84685"/>
          <a:stretch/>
        </p:blipFill>
        <p:spPr>
          <a:xfrm>
            <a:off x="1586318" y="828892"/>
            <a:ext cx="2537233" cy="478752"/>
          </a:xfrm>
          <a:prstGeom prst="rect">
            <a:avLst/>
          </a:prstGeom>
        </p:spPr>
      </p:pic>
      <p:pic>
        <p:nvPicPr>
          <p:cNvPr id="25" name="Picture 24" descr="wright-fisher_space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6" t="29232" r="19634" b="63016"/>
          <a:stretch/>
        </p:blipFill>
        <p:spPr>
          <a:xfrm>
            <a:off x="1595183" y="1798624"/>
            <a:ext cx="2537234" cy="544349"/>
          </a:xfrm>
          <a:prstGeom prst="rect">
            <a:avLst/>
          </a:prstGeom>
        </p:spPr>
      </p:pic>
      <p:pic>
        <p:nvPicPr>
          <p:cNvPr id="26" name="Picture 25" descr="wright-fisher_space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6" t="23990" r="19634" b="70509"/>
          <a:stretch/>
        </p:blipFill>
        <p:spPr>
          <a:xfrm>
            <a:off x="1595178" y="1532078"/>
            <a:ext cx="2537234" cy="386291"/>
          </a:xfrm>
          <a:prstGeom prst="rect">
            <a:avLst/>
          </a:prstGeom>
        </p:spPr>
      </p:pic>
      <p:pic>
        <p:nvPicPr>
          <p:cNvPr id="29" name="Picture 28" descr="wright-fisher_space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6" t="60241" r="19634" b="33537"/>
          <a:stretch/>
        </p:blipFill>
        <p:spPr>
          <a:xfrm>
            <a:off x="1595178" y="3241891"/>
            <a:ext cx="2537233" cy="436865"/>
          </a:xfrm>
          <a:prstGeom prst="rect">
            <a:avLst/>
          </a:prstGeom>
        </p:spPr>
      </p:pic>
      <p:pic>
        <p:nvPicPr>
          <p:cNvPr id="30" name="Picture 29" descr="wright-fisher_space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6" t="45512" r="19634" b="47895"/>
          <a:stretch/>
        </p:blipFill>
        <p:spPr>
          <a:xfrm>
            <a:off x="1595178" y="2556097"/>
            <a:ext cx="2537234" cy="462954"/>
          </a:xfrm>
          <a:prstGeom prst="rect">
            <a:avLst/>
          </a:prstGeom>
        </p:spPr>
      </p:pic>
      <p:pic>
        <p:nvPicPr>
          <p:cNvPr id="32" name="Picture 31" descr="wright-fisher_space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6" t="75077" r="19634" b="18436"/>
          <a:stretch/>
        </p:blipFill>
        <p:spPr>
          <a:xfrm>
            <a:off x="1595173" y="3970923"/>
            <a:ext cx="2537237" cy="455535"/>
          </a:xfrm>
          <a:prstGeom prst="rect">
            <a:avLst/>
          </a:prstGeom>
        </p:spPr>
      </p:pic>
      <p:pic>
        <p:nvPicPr>
          <p:cNvPr id="35" name="Picture 34" descr="wright-fisher_space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6" t="81671" r="19634" b="12480"/>
          <a:stretch/>
        </p:blipFill>
        <p:spPr>
          <a:xfrm>
            <a:off x="1598349" y="4332489"/>
            <a:ext cx="2537237" cy="410729"/>
          </a:xfrm>
          <a:prstGeom prst="rect">
            <a:avLst/>
          </a:prstGeom>
        </p:spPr>
      </p:pic>
      <p:cxnSp>
        <p:nvCxnSpPr>
          <p:cNvPr id="41" name="Straight Arrow Connector 40"/>
          <p:cNvCxnSpPr/>
          <p:nvPr/>
        </p:nvCxnSpPr>
        <p:spPr>
          <a:xfrm>
            <a:off x="1127875" y="495090"/>
            <a:ext cx="0" cy="4414106"/>
          </a:xfrm>
          <a:prstGeom prst="straightConnector1">
            <a:avLst/>
          </a:prstGeom>
          <a:ln w="3810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Isosceles Triangle 42"/>
          <p:cNvSpPr>
            <a:spLocks noChangeAspect="1"/>
          </p:cNvSpPr>
          <p:nvPr/>
        </p:nvSpPr>
        <p:spPr>
          <a:xfrm flipV="1">
            <a:off x="1020063" y="4842846"/>
            <a:ext cx="215753" cy="228600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421268" y="871933"/>
            <a:ext cx="7066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Helvetica Neue"/>
                <a:cs typeface="Helvetica Neue"/>
              </a:rPr>
              <a:t>time</a:t>
            </a:r>
            <a:endParaRPr lang="en-US" sz="1600" b="1" dirty="0">
              <a:latin typeface="Helvetica Neue"/>
              <a:cs typeface="Helvetica Neue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592673" y="2909992"/>
            <a:ext cx="2537228" cy="429395"/>
            <a:chOff x="1592673" y="2909992"/>
            <a:chExt cx="2537228" cy="429395"/>
          </a:xfrm>
        </p:grpSpPr>
        <p:pic>
          <p:nvPicPr>
            <p:cNvPr id="31" name="Picture 30" descr="wright-fisher_spaced.pdf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86" t="54020" r="19634" b="39865"/>
            <a:stretch/>
          </p:blipFill>
          <p:spPr>
            <a:xfrm>
              <a:off x="1592673" y="2909992"/>
              <a:ext cx="2537228" cy="429395"/>
            </a:xfrm>
            <a:prstGeom prst="rect">
              <a:avLst/>
            </a:prstGeom>
          </p:spPr>
        </p:pic>
        <p:cxnSp>
          <p:nvCxnSpPr>
            <p:cNvPr id="46" name="Straight Connector 45"/>
            <p:cNvCxnSpPr>
              <a:cxnSpLocks noChangeAspect="1"/>
            </p:cNvCxnSpPr>
            <p:nvPr/>
          </p:nvCxnSpPr>
          <p:spPr>
            <a:xfrm flipV="1">
              <a:off x="3940175" y="2940995"/>
              <a:ext cx="0" cy="146050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8" name="Picture 27" descr="wright-fisher_space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6" t="68324" r="19634" b="24710"/>
          <a:stretch/>
        </p:blipFill>
        <p:spPr>
          <a:xfrm>
            <a:off x="1598349" y="3597880"/>
            <a:ext cx="2537239" cy="489140"/>
          </a:xfrm>
          <a:prstGeom prst="rect">
            <a:avLst/>
          </a:prstGeom>
        </p:spPr>
      </p:pic>
      <p:grpSp>
        <p:nvGrpSpPr>
          <p:cNvPr id="77" name="Group 76"/>
          <p:cNvGrpSpPr/>
          <p:nvPr/>
        </p:nvGrpSpPr>
        <p:grpSpPr>
          <a:xfrm>
            <a:off x="6532068" y="715721"/>
            <a:ext cx="464244" cy="3377806"/>
            <a:chOff x="5374794" y="871933"/>
            <a:chExt cx="464244" cy="3377806"/>
          </a:xfrm>
        </p:grpSpPr>
        <p:sp>
          <p:nvSpPr>
            <p:cNvPr id="57" name="Oval 56"/>
            <p:cNvSpPr>
              <a:spLocks noChangeAspect="1"/>
            </p:cNvSpPr>
            <p:nvPr/>
          </p:nvSpPr>
          <p:spPr>
            <a:xfrm>
              <a:off x="5374794" y="871933"/>
              <a:ext cx="457200" cy="457200"/>
            </a:xfrm>
            <a:prstGeom prst="ellipse">
              <a:avLst/>
            </a:prstGeom>
            <a:solidFill>
              <a:srgbClr val="C40104"/>
            </a:solidFill>
            <a:ln w="190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1" name="Group 70"/>
            <p:cNvGrpSpPr/>
            <p:nvPr/>
          </p:nvGrpSpPr>
          <p:grpSpPr>
            <a:xfrm>
              <a:off x="5509188" y="1437223"/>
              <a:ext cx="188411" cy="722802"/>
              <a:chOff x="6318654" y="1370534"/>
              <a:chExt cx="188411" cy="722802"/>
            </a:xfrm>
          </p:grpSpPr>
          <p:cxnSp>
            <p:nvCxnSpPr>
              <p:cNvPr id="66" name="Straight Arrow Connector 65"/>
              <p:cNvCxnSpPr/>
              <p:nvPr/>
            </p:nvCxnSpPr>
            <p:spPr>
              <a:xfrm>
                <a:off x="6412860" y="1370534"/>
                <a:ext cx="65" cy="547835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0" name="Isosceles Triangle 69"/>
              <p:cNvSpPr/>
              <p:nvPr/>
            </p:nvSpPr>
            <p:spPr>
              <a:xfrm flipV="1">
                <a:off x="6318654" y="1843699"/>
                <a:ext cx="188411" cy="249637"/>
              </a:xfrm>
              <a:prstGeom prst="triangle">
                <a:avLst/>
              </a:prstGeom>
              <a:solidFill>
                <a:schemeClr val="tx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2" name="Oval 71"/>
            <p:cNvSpPr>
              <a:spLocks noChangeAspect="1"/>
            </p:cNvSpPr>
            <p:nvPr/>
          </p:nvSpPr>
          <p:spPr>
            <a:xfrm>
              <a:off x="5374794" y="2324267"/>
              <a:ext cx="457200" cy="457200"/>
            </a:xfrm>
            <a:prstGeom prst="ellipse">
              <a:avLst/>
            </a:prstGeom>
            <a:solidFill>
              <a:srgbClr val="2BA4FF"/>
            </a:solidFill>
            <a:ln w="190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3" name="Group 72"/>
            <p:cNvGrpSpPr/>
            <p:nvPr/>
          </p:nvGrpSpPr>
          <p:grpSpPr>
            <a:xfrm>
              <a:off x="5516167" y="2923885"/>
              <a:ext cx="188411" cy="722802"/>
              <a:chOff x="6318654" y="1370534"/>
              <a:chExt cx="188411" cy="722802"/>
            </a:xfrm>
          </p:grpSpPr>
          <p:cxnSp>
            <p:nvCxnSpPr>
              <p:cNvPr id="74" name="Straight Arrow Connector 73"/>
              <p:cNvCxnSpPr/>
              <p:nvPr/>
            </p:nvCxnSpPr>
            <p:spPr>
              <a:xfrm>
                <a:off x="6412860" y="1370534"/>
                <a:ext cx="65" cy="547835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Isosceles Triangle 74"/>
              <p:cNvSpPr/>
              <p:nvPr/>
            </p:nvSpPr>
            <p:spPr>
              <a:xfrm flipV="1">
                <a:off x="6318654" y="1843699"/>
                <a:ext cx="188411" cy="249637"/>
              </a:xfrm>
              <a:prstGeom prst="triangle">
                <a:avLst/>
              </a:prstGeom>
              <a:solidFill>
                <a:schemeClr val="tx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6" name="Oval 75"/>
            <p:cNvSpPr>
              <a:spLocks noChangeAspect="1"/>
            </p:cNvSpPr>
            <p:nvPr/>
          </p:nvSpPr>
          <p:spPr>
            <a:xfrm>
              <a:off x="5381838" y="3792539"/>
              <a:ext cx="457200" cy="457200"/>
            </a:xfrm>
            <a:prstGeom prst="ellipse">
              <a:avLst/>
            </a:prstGeom>
            <a:solidFill>
              <a:srgbClr val="FC4926"/>
            </a:solidFill>
            <a:ln w="190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wright-fisher_spaced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0" t="87919" r="19245" b="5845"/>
          <a:stretch/>
        </p:blipFill>
        <p:spPr>
          <a:xfrm>
            <a:off x="1507638" y="4628897"/>
            <a:ext cx="2613320" cy="4425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090644" y="4332489"/>
            <a:ext cx="36346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Helvetica Neue"/>
                <a:cs typeface="Helvetica Neue"/>
              </a:rPr>
              <a:t>Assumption that differences among sequences are </a:t>
            </a:r>
            <a:r>
              <a:rPr lang="en-US" sz="1600" b="1" dirty="0" smtClean="0">
                <a:latin typeface="Helvetica Neue"/>
                <a:cs typeface="Helvetica Neue"/>
              </a:rPr>
              <a:t>fixed differences, i.e. substitutions</a:t>
            </a:r>
            <a:endParaRPr lang="en-US" sz="1600" dirty="0"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795599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 idx="4294967295"/>
          </p:nvPr>
        </p:nvSpPr>
        <p:spPr>
          <a:xfrm>
            <a:off x="248000" y="0"/>
            <a:ext cx="8896001" cy="884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2400" dirty="0">
                <a:solidFill>
                  <a:srgbClr val="124057"/>
                </a:solidFill>
                <a:latin typeface="Helvetica Neue"/>
                <a:cs typeface="Helvetica Neue"/>
              </a:rPr>
              <a:t>We generally use </a:t>
            </a:r>
            <a:r>
              <a:rPr lang="en-US" sz="2400" dirty="0" err="1">
                <a:solidFill>
                  <a:srgbClr val="124057"/>
                </a:solidFill>
                <a:latin typeface="Helvetica Neue"/>
                <a:cs typeface="Helvetica Neue"/>
              </a:rPr>
              <a:t>dN</a:t>
            </a:r>
            <a:r>
              <a:rPr lang="en-US" sz="2400" dirty="0">
                <a:solidFill>
                  <a:srgbClr val="124057"/>
                </a:solidFill>
                <a:latin typeface="Helvetica Neue"/>
                <a:cs typeface="Helvetica Neue"/>
              </a:rPr>
              <a:t>/</a:t>
            </a:r>
            <a:r>
              <a:rPr lang="en-US" sz="2400" dirty="0" err="1">
                <a:solidFill>
                  <a:srgbClr val="124057"/>
                </a:solidFill>
                <a:latin typeface="Helvetica Neue"/>
                <a:cs typeface="Helvetica Neue"/>
              </a:rPr>
              <a:t>dS</a:t>
            </a:r>
            <a:r>
              <a:rPr lang="en-US" sz="2400" dirty="0">
                <a:solidFill>
                  <a:srgbClr val="124057"/>
                </a:solidFill>
                <a:latin typeface="Helvetica Neue"/>
                <a:cs typeface="Helvetica Neue"/>
              </a:rPr>
              <a:t> models to infer selection</a:t>
            </a:r>
            <a:endParaRPr lang="en" sz="2400" dirty="0">
              <a:solidFill>
                <a:srgbClr val="124057"/>
              </a:solidFill>
              <a:latin typeface="Helvetica Neue"/>
              <a:cs typeface="Helvetica Neue"/>
            </a:endParaRPr>
          </a:p>
        </p:txBody>
      </p:sp>
      <p:sp>
        <p:nvSpPr>
          <p:cNvPr id="5" name="Shape 412"/>
          <p:cNvSpPr txBox="1">
            <a:spLocks/>
          </p:cNvSpPr>
          <p:nvPr/>
        </p:nvSpPr>
        <p:spPr>
          <a:xfrm>
            <a:off x="1146025" y="1392017"/>
            <a:ext cx="4703025" cy="141568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rgbClr val="186376"/>
              </a:buClr>
            </a:pPr>
            <a:r>
              <a:rPr lang="en-US" sz="2000" i="1" dirty="0" smtClean="0">
                <a:latin typeface="Helvetica Neue"/>
                <a:cs typeface="Helvetica Neue"/>
              </a:rPr>
              <a:t>dN</a:t>
            </a:r>
            <a:r>
              <a:rPr lang="en-US" sz="2000" dirty="0" smtClean="0">
                <a:latin typeface="Helvetica Neue"/>
                <a:cs typeface="Helvetica Neue"/>
              </a:rPr>
              <a:t> = </a:t>
            </a:r>
            <a:r>
              <a:rPr lang="en-US" sz="2000" dirty="0" err="1" smtClean="0">
                <a:latin typeface="Helvetica Neue"/>
                <a:cs typeface="Helvetica Neue"/>
              </a:rPr>
              <a:t>nonsynonymous</a:t>
            </a:r>
            <a:r>
              <a:rPr lang="en-US" sz="2000" dirty="0" smtClean="0">
                <a:latin typeface="Helvetica Neue"/>
                <a:cs typeface="Helvetica Neue"/>
              </a:rPr>
              <a:t> substitution rate</a:t>
            </a:r>
          </a:p>
          <a:p>
            <a:pPr>
              <a:buClr>
                <a:srgbClr val="186376"/>
              </a:buClr>
            </a:pPr>
            <a:endParaRPr lang="en-US" sz="1800" dirty="0" smtClean="0">
              <a:latin typeface="Helvetica Neue"/>
              <a:cs typeface="Helvetica Neue"/>
            </a:endParaRPr>
          </a:p>
          <a:p>
            <a:pPr>
              <a:buClr>
                <a:srgbClr val="186376"/>
              </a:buClr>
            </a:pPr>
            <a:endParaRPr lang="en-US" sz="1800" dirty="0" smtClean="0">
              <a:latin typeface="Helvetica Neue"/>
              <a:cs typeface="Helvetica Neue"/>
            </a:endParaRPr>
          </a:p>
          <a:p>
            <a:pPr>
              <a:buClr>
                <a:srgbClr val="186376"/>
              </a:buClr>
            </a:pPr>
            <a:r>
              <a:rPr lang="en-US" sz="2000" i="1" dirty="0" smtClean="0">
                <a:latin typeface="Helvetica Neue"/>
                <a:cs typeface="Helvetica Neue"/>
              </a:rPr>
              <a:t>dS</a:t>
            </a:r>
            <a:r>
              <a:rPr lang="en-US" sz="2000" dirty="0" smtClean="0">
                <a:latin typeface="Helvetica Neue"/>
                <a:cs typeface="Helvetica Neue"/>
              </a:rPr>
              <a:t> = synonymous substitution rate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2098161"/>
              </p:ext>
            </p:extLst>
          </p:nvPr>
        </p:nvGraphicFramePr>
        <p:xfrm>
          <a:off x="2272552" y="3174430"/>
          <a:ext cx="4720917" cy="1604102"/>
        </p:xfrm>
        <a:graphic>
          <a:graphicData uri="http://schemas.openxmlformats.org/drawingml/2006/table">
            <a:tbl>
              <a:tblPr bandRow="1">
                <a:tableStyleId>{C083E6E3-FA7D-4D7B-A595-EF9225AFEA82}</a:tableStyleId>
              </a:tblPr>
              <a:tblGrid>
                <a:gridCol w="1617472"/>
                <a:gridCol w="3103445"/>
              </a:tblGrid>
              <a:tr h="536431">
                <a:tc>
                  <a:txBody>
                    <a:bodyPr/>
                    <a:lstStyle/>
                    <a:p>
                      <a:pPr algn="ctr"/>
                      <a:r>
                        <a:rPr lang="en-US" sz="1800" i="1" dirty="0"/>
                        <a:t>dN/dS </a:t>
                      </a:r>
                      <a:r>
                        <a:rPr lang="en-US" sz="1800" dirty="0"/>
                        <a:t>&lt;</a:t>
                      </a:r>
                      <a:r>
                        <a:rPr lang="en-US" sz="1800" baseline="0" dirty="0"/>
                        <a:t> 1</a:t>
                      </a:r>
                      <a:endParaRPr lang="en-US" sz="1800" b="0" i="1" dirty="0">
                        <a:latin typeface="Helvetica Neue"/>
                        <a:cs typeface="Helvetica Neu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Purifying</a:t>
                      </a:r>
                      <a:r>
                        <a:rPr lang="en-US" sz="1800" baseline="0" dirty="0"/>
                        <a:t> selection</a:t>
                      </a:r>
                      <a:endParaRPr lang="en-US" sz="1800" b="0" dirty="0">
                        <a:latin typeface="Helvetica Neue"/>
                        <a:cs typeface="Helvetica Neue"/>
                      </a:endParaRPr>
                    </a:p>
                  </a:txBody>
                  <a:tcPr/>
                </a:tc>
              </a:tr>
              <a:tr h="522111">
                <a:tc>
                  <a:txBody>
                    <a:bodyPr/>
                    <a:lstStyle/>
                    <a:p>
                      <a:pPr algn="ctr"/>
                      <a:r>
                        <a:rPr lang="en-US" sz="1800" i="1" dirty="0"/>
                        <a:t>dN/dS </a:t>
                      </a:r>
                      <a:r>
                        <a:rPr lang="en-US" sz="1800" dirty="0"/>
                        <a:t>~ 1</a:t>
                      </a:r>
                      <a:endParaRPr lang="en-US" sz="1800" i="1" dirty="0">
                        <a:latin typeface="Helvetica Neue"/>
                        <a:cs typeface="Helvetica Neu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Neutral evolution</a:t>
                      </a:r>
                      <a:endParaRPr lang="en-US" sz="1800" dirty="0">
                        <a:latin typeface="Helvetica Neue"/>
                        <a:cs typeface="Helvetica Neue"/>
                      </a:endParaRPr>
                    </a:p>
                  </a:txBody>
                  <a:tcPr/>
                </a:tc>
              </a:tr>
              <a:tr h="545560">
                <a:tc>
                  <a:txBody>
                    <a:bodyPr/>
                    <a:lstStyle/>
                    <a:p>
                      <a:pPr algn="ctr"/>
                      <a:r>
                        <a:rPr lang="en-US" sz="1800" i="1" dirty="0"/>
                        <a:t>dN/dS  </a:t>
                      </a:r>
                      <a:r>
                        <a:rPr lang="en-US" sz="1800" dirty="0"/>
                        <a:t>&gt; 1</a:t>
                      </a:r>
                      <a:endParaRPr lang="en-US" sz="1800" i="1" dirty="0">
                        <a:latin typeface="Helvetica Neue"/>
                        <a:cs typeface="Helvetica Neu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Positive</a:t>
                      </a:r>
                      <a:r>
                        <a:rPr lang="en-US" sz="1800" baseline="0" dirty="0"/>
                        <a:t> selection</a:t>
                      </a:r>
                      <a:endParaRPr lang="en-US" sz="1800" dirty="0">
                        <a:latin typeface="Helvetica Neue"/>
                        <a:cs typeface="Helvetica Neue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6041475" y="1392017"/>
            <a:ext cx="20733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AGT </a:t>
            </a:r>
            <a:r>
              <a:rPr lang="en-US" sz="2000" dirty="0" smtClean="0">
                <a:sym typeface="Wingdings"/>
              </a:rPr>
              <a:t> </a:t>
            </a:r>
            <a:r>
              <a:rPr lang="en-US" sz="2000" dirty="0" smtClean="0">
                <a:solidFill>
                  <a:srgbClr val="94BF6E"/>
                </a:solidFill>
                <a:sym typeface="Wingdings"/>
              </a:rPr>
              <a:t>C</a:t>
            </a:r>
            <a:r>
              <a:rPr lang="en-US" sz="2000" dirty="0" smtClean="0">
                <a:sym typeface="Wingdings"/>
              </a:rPr>
              <a:t>GT</a:t>
            </a:r>
          </a:p>
          <a:p>
            <a:r>
              <a:rPr lang="en-US" sz="2000" dirty="0" smtClean="0">
                <a:solidFill>
                  <a:srgbClr val="3B8D61"/>
                </a:solidFill>
                <a:sym typeface="Wingdings"/>
              </a:rPr>
              <a:t>  M          R </a:t>
            </a:r>
            <a:endParaRPr lang="en-US" sz="2000" dirty="0">
              <a:solidFill>
                <a:srgbClr val="3B8D6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41474" y="2233487"/>
            <a:ext cx="16848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CGC </a:t>
            </a:r>
            <a:r>
              <a:rPr lang="en-US" sz="2000" dirty="0" smtClean="0">
                <a:sym typeface="Wingdings"/>
              </a:rPr>
              <a:t> CG</a:t>
            </a:r>
            <a:r>
              <a:rPr lang="en-US" sz="2000" dirty="0" smtClean="0">
                <a:solidFill>
                  <a:srgbClr val="94BF6E"/>
                </a:solidFill>
                <a:sym typeface="Wingdings"/>
              </a:rPr>
              <a:t>T</a:t>
            </a:r>
          </a:p>
          <a:p>
            <a:r>
              <a:rPr lang="en-US" sz="2000" dirty="0" smtClean="0">
                <a:solidFill>
                  <a:srgbClr val="3B8D61"/>
                </a:solidFill>
                <a:sym typeface="Wingdings"/>
              </a:rPr>
              <a:t>   R          R </a:t>
            </a:r>
            <a:endParaRPr lang="en-US" sz="2000" dirty="0">
              <a:solidFill>
                <a:srgbClr val="3B8D6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1670575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 idx="4294967295"/>
          </p:nvPr>
        </p:nvSpPr>
        <p:spPr>
          <a:xfrm>
            <a:off x="248000" y="0"/>
            <a:ext cx="8896001" cy="884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A codon model is a 61x61 matrix</a:t>
            </a:r>
            <a:endParaRPr lang="en" sz="2400" dirty="0">
              <a:solidFill>
                <a:srgbClr val="124057"/>
              </a:solidFill>
              <a:latin typeface="Helvetica Neue"/>
              <a:cs typeface="Helvetica Neue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2899933" y="2131614"/>
            <a:ext cx="5629827" cy="3011886"/>
            <a:chOff x="1444338" y="1069663"/>
            <a:chExt cx="5629827" cy="3011886"/>
          </a:xfrm>
        </p:grpSpPr>
        <p:sp>
          <p:nvSpPr>
            <p:cNvPr id="4" name="Double Bracket 3"/>
            <p:cNvSpPr/>
            <p:nvPr/>
          </p:nvSpPr>
          <p:spPr>
            <a:xfrm>
              <a:off x="1952800" y="1346662"/>
              <a:ext cx="2743200" cy="2734887"/>
            </a:xfrm>
            <a:prstGeom prst="bracketPair">
              <a:avLst>
                <a:gd name="adj" fmla="val 6294"/>
              </a:avLst>
            </a:prstGeom>
            <a:ln w="38100" cap="sq">
              <a:solidFill>
                <a:schemeClr val="tx1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056709" y="1069663"/>
              <a:ext cx="2535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latin typeface="Monaco" charset="0"/>
                  <a:ea typeface="Monaco" charset="0"/>
                  <a:cs typeface="Monaco" charset="0"/>
                </a:rPr>
                <a:t>AAA </a:t>
              </a:r>
              <a:r>
                <a:rPr lang="en-US" sz="1200" smtClean="0">
                  <a:latin typeface="Monaco" charset="0"/>
                  <a:ea typeface="Monaco" charset="0"/>
                  <a:cs typeface="Monaco" charset="0"/>
                </a:rPr>
                <a:t>AAC AAG AAT ACA </a:t>
              </a:r>
              <a:r>
                <a:rPr lang="mr-IN" sz="1200" dirty="0" smtClean="0">
                  <a:latin typeface="Monaco" charset="0"/>
                  <a:ea typeface="Monaco" charset="0"/>
                  <a:cs typeface="Monaco" charset="0"/>
                </a:rPr>
                <a:t>…</a:t>
              </a:r>
              <a:r>
                <a:rPr lang="en-US" sz="1200" dirty="0" smtClean="0">
                  <a:latin typeface="Monaco" charset="0"/>
                  <a:ea typeface="Monaco" charset="0"/>
                  <a:cs typeface="Monaco" charset="0"/>
                </a:rPr>
                <a:t> TTT</a:t>
              </a:r>
              <a:endParaRPr lang="en-US" sz="1200" dirty="0">
                <a:latin typeface="Monaco" charset="0"/>
                <a:ea typeface="Monaco" charset="0"/>
                <a:cs typeface="Monaco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444338" y="1467610"/>
              <a:ext cx="508462" cy="2492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latin typeface="Monaco" charset="0"/>
                  <a:ea typeface="Monaco" charset="0"/>
                  <a:cs typeface="Monaco" charset="0"/>
                </a:rPr>
                <a:t>AAA</a:t>
              </a:r>
            </a:p>
            <a:p>
              <a:r>
                <a:rPr lang="en-US" sz="1200" dirty="0" smtClean="0">
                  <a:latin typeface="Monaco" charset="0"/>
                  <a:ea typeface="Monaco" charset="0"/>
                  <a:cs typeface="Monaco" charset="0"/>
                </a:rPr>
                <a:t> AAC</a:t>
              </a:r>
            </a:p>
            <a:p>
              <a:r>
                <a:rPr lang="en-US" sz="1200" dirty="0" smtClean="0">
                  <a:latin typeface="Monaco" charset="0"/>
                  <a:ea typeface="Monaco" charset="0"/>
                  <a:cs typeface="Monaco" charset="0"/>
                </a:rPr>
                <a:t> AAG</a:t>
              </a:r>
            </a:p>
            <a:p>
              <a:r>
                <a:rPr lang="en-US" sz="1200" dirty="0" smtClean="0">
                  <a:latin typeface="Monaco" charset="0"/>
                  <a:ea typeface="Monaco" charset="0"/>
                  <a:cs typeface="Monaco" charset="0"/>
                </a:rPr>
                <a:t> AAT </a:t>
              </a:r>
            </a:p>
            <a:p>
              <a:endParaRPr lang="en-US" sz="1200" dirty="0">
                <a:latin typeface="Monaco" charset="0"/>
                <a:ea typeface="Monaco" charset="0"/>
                <a:cs typeface="Monaco" charset="0"/>
              </a:endParaRPr>
            </a:p>
            <a:p>
              <a:r>
                <a:rPr lang="en-US" sz="1200" dirty="0" smtClean="0">
                  <a:latin typeface="Monaco" charset="0"/>
                  <a:ea typeface="Monaco" charset="0"/>
                  <a:cs typeface="Monaco" charset="0"/>
                </a:rPr>
                <a:t>ACA </a:t>
              </a:r>
            </a:p>
            <a:p>
              <a:endParaRPr lang="en-US" sz="1200" dirty="0">
                <a:latin typeface="Monaco" charset="0"/>
                <a:ea typeface="Monaco" charset="0"/>
                <a:cs typeface="Monaco" charset="0"/>
              </a:endParaRPr>
            </a:p>
            <a:p>
              <a:r>
                <a:rPr lang="mr-IN" sz="1200" dirty="0" smtClean="0">
                  <a:latin typeface="Monaco" charset="0"/>
                  <a:ea typeface="Monaco" charset="0"/>
                  <a:cs typeface="Monaco" charset="0"/>
                </a:rPr>
                <a:t>…</a:t>
              </a:r>
              <a:r>
                <a:rPr lang="en-US" sz="1200" dirty="0" smtClean="0">
                  <a:latin typeface="Monaco" charset="0"/>
                  <a:ea typeface="Monaco" charset="0"/>
                  <a:cs typeface="Monaco" charset="0"/>
                </a:rPr>
                <a:t> </a:t>
              </a:r>
            </a:p>
            <a:p>
              <a:endParaRPr lang="en-US" sz="1200" dirty="0">
                <a:latin typeface="Monaco" charset="0"/>
                <a:ea typeface="Monaco" charset="0"/>
                <a:cs typeface="Monaco" charset="0"/>
              </a:endParaRPr>
            </a:p>
            <a:p>
              <a:r>
                <a:rPr lang="en-US" sz="1200" dirty="0" smtClean="0">
                  <a:latin typeface="Monaco" charset="0"/>
                  <a:ea typeface="Monaco" charset="0"/>
                  <a:cs typeface="Monaco" charset="0"/>
                </a:rPr>
                <a:t>TTT</a:t>
              </a:r>
              <a:endParaRPr lang="en-US" sz="1200" dirty="0">
                <a:latin typeface="Monaco" charset="0"/>
                <a:ea typeface="Monaco" charset="0"/>
                <a:cs typeface="Monaco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056709" y="2917767"/>
              <a:ext cx="536862" cy="400110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Monaco" charset="0"/>
                  <a:ea typeface="Monaco" charset="0"/>
                  <a:cs typeface="Monaco" charset="0"/>
                </a:rPr>
                <a:t>ACA</a:t>
              </a:r>
              <a:r>
                <a:rPr lang="en-US" sz="1000" dirty="0" smtClean="0">
                  <a:latin typeface="Monaco" charset="0"/>
                  <a:ea typeface="Monaco" charset="0"/>
                  <a:cs typeface="Monaco" charset="0"/>
                  <a:sym typeface="Wingdings"/>
                </a:rPr>
                <a:t> AAC</a:t>
              </a:r>
              <a:endParaRPr lang="en-US" sz="1000" dirty="0">
                <a:latin typeface="Monaco" charset="0"/>
                <a:ea typeface="Monaco" charset="0"/>
                <a:cs typeface="Monaco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736676" y="1391149"/>
              <a:ext cx="545446" cy="400110"/>
            </a:xfrm>
            <a:prstGeom prst="rect">
              <a:avLst/>
            </a:prstGeom>
            <a:noFill/>
            <a:ln w="25400">
              <a:solidFill>
                <a:schemeClr val="accent5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Monaco" charset="0"/>
                  <a:ea typeface="Monaco" charset="0"/>
                  <a:cs typeface="Monaco" charset="0"/>
                </a:rPr>
                <a:t>AAA</a:t>
              </a:r>
              <a:r>
                <a:rPr lang="en-US" sz="1000" dirty="0" smtClean="0">
                  <a:latin typeface="Monaco" charset="0"/>
                  <a:ea typeface="Monaco" charset="0"/>
                  <a:cs typeface="Monaco" charset="0"/>
                  <a:sym typeface="Wingdings"/>
                </a:rPr>
                <a:t> AAG</a:t>
              </a:r>
              <a:endParaRPr lang="en-US" sz="1000" dirty="0">
                <a:latin typeface="Monaco" charset="0"/>
                <a:ea typeface="Monaco" charset="0"/>
                <a:cs typeface="Monaco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43613" y="2053466"/>
              <a:ext cx="536862" cy="400110"/>
            </a:xfrm>
            <a:prstGeom prst="rect">
              <a:avLst/>
            </a:prstGeom>
            <a:noFill/>
            <a:ln w="254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Monaco" charset="0"/>
                  <a:ea typeface="Monaco" charset="0"/>
                  <a:cs typeface="Monaco" charset="0"/>
                </a:rPr>
                <a:t>AAG</a:t>
              </a:r>
              <a:r>
                <a:rPr lang="en-US" sz="1000" dirty="0" smtClean="0">
                  <a:latin typeface="Monaco" charset="0"/>
                  <a:ea typeface="Monaco" charset="0"/>
                  <a:cs typeface="Monaco" charset="0"/>
                  <a:sym typeface="Wingdings"/>
                </a:rPr>
                <a:t> AAT</a:t>
              </a:r>
              <a:endParaRPr lang="en-US" sz="1000" dirty="0">
                <a:latin typeface="Monaco" charset="0"/>
                <a:ea typeface="Monaco" charset="0"/>
                <a:cs typeface="Monaco" charset="0"/>
              </a:endParaRPr>
            </a:p>
          </p:txBody>
        </p:sp>
        <p:cxnSp>
          <p:nvCxnSpPr>
            <p:cNvPr id="18" name="Straight Arrow Connector 17"/>
            <p:cNvCxnSpPr>
              <a:endCxn id="19" idx="1"/>
            </p:cNvCxnSpPr>
            <p:nvPr/>
          </p:nvCxnSpPr>
          <p:spPr>
            <a:xfrm>
              <a:off x="2593571" y="3317877"/>
              <a:ext cx="2337514" cy="405056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4931085" y="3522878"/>
              <a:ext cx="17142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solidFill>
                    <a:srgbClr val="FF0000"/>
                  </a:solidFill>
                  <a:latin typeface="Monaco" charset="0"/>
                  <a:ea typeface="Monaco" charset="0"/>
                  <a:cs typeface="Monaco" charset="0"/>
                </a:rPr>
                <a:t>Rate = 0 when </a:t>
              </a:r>
            </a:p>
            <a:p>
              <a:r>
                <a:rPr lang="en-US" sz="1000" dirty="0" smtClean="0">
                  <a:solidFill>
                    <a:srgbClr val="FF0000"/>
                  </a:solidFill>
                  <a:latin typeface="Monaco" charset="0"/>
                  <a:ea typeface="Monaco" charset="0"/>
                  <a:cs typeface="Monaco" charset="0"/>
                </a:rPr>
                <a:t>2 nucleotide changes</a:t>
              </a:r>
              <a:endParaRPr lang="en-US" sz="1000" dirty="0">
                <a:solidFill>
                  <a:srgbClr val="FF0000"/>
                </a:solidFill>
                <a:latin typeface="Monaco" charset="0"/>
                <a:ea typeface="Monaco" charset="0"/>
                <a:cs typeface="Monaco" charset="0"/>
              </a:endParaRPr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>
              <a:off x="3680475" y="2178951"/>
              <a:ext cx="1305255" cy="684170"/>
            </a:xfrm>
            <a:prstGeom prst="straightConnector1">
              <a:avLst/>
            </a:prstGeom>
            <a:ln w="254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4985730" y="2686934"/>
              <a:ext cx="20461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nonsynonymous change:</a:t>
              </a:r>
            </a:p>
            <a:p>
              <a:r>
                <a:rPr lang="en-US" dirty="0" err="1" smtClean="0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r</a:t>
              </a:r>
              <a:r>
                <a:rPr lang="en-US" baseline="-25000" dirty="0" err="1" smtClean="0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GT</a:t>
              </a:r>
              <a:r>
                <a:rPr lang="en-US" dirty="0" smtClean="0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 * ⍵ * F</a:t>
              </a:r>
              <a:r>
                <a:rPr lang="en-US" baseline="-25000" dirty="0" smtClean="0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&lt;T,AAT&gt;</a:t>
              </a:r>
              <a:r>
                <a:rPr lang="en-US" dirty="0" smtClean="0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 </a:t>
              </a:r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>
              <a:off x="3324400" y="1532957"/>
              <a:ext cx="1661330" cy="90704"/>
            </a:xfrm>
            <a:prstGeom prst="straightConnector1">
              <a:avLst/>
            </a:prstGeom>
            <a:ln w="254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5028008" y="1429751"/>
              <a:ext cx="20461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solidFill>
                    <a:srgbClr val="7030A0"/>
                  </a:solidFill>
                  <a:latin typeface="Monaco" charset="0"/>
                  <a:ea typeface="Monaco" charset="0"/>
                  <a:cs typeface="Monaco" charset="0"/>
                </a:rPr>
                <a:t>synonymous transition:</a:t>
              </a:r>
            </a:p>
            <a:p>
              <a:r>
                <a:rPr lang="en-US" dirty="0" err="1" smtClean="0">
                  <a:solidFill>
                    <a:srgbClr val="7030A0"/>
                  </a:solidFill>
                  <a:latin typeface="Monaco" charset="0"/>
                  <a:ea typeface="Monaco" charset="0"/>
                  <a:cs typeface="Monaco" charset="0"/>
                </a:rPr>
                <a:t>r</a:t>
              </a:r>
              <a:r>
                <a:rPr lang="en-US" baseline="-25000" dirty="0" err="1" smtClean="0">
                  <a:solidFill>
                    <a:srgbClr val="7030A0"/>
                  </a:solidFill>
                  <a:latin typeface="Monaco" charset="0"/>
                  <a:ea typeface="Monaco" charset="0"/>
                  <a:cs typeface="Monaco" charset="0"/>
                </a:rPr>
                <a:t>AG</a:t>
              </a:r>
              <a:r>
                <a:rPr lang="en-US" dirty="0" smtClean="0">
                  <a:solidFill>
                    <a:srgbClr val="7030A0"/>
                  </a:solidFill>
                  <a:latin typeface="Monaco" charset="0"/>
                  <a:ea typeface="Monaco" charset="0"/>
                  <a:cs typeface="Monaco" charset="0"/>
                </a:rPr>
                <a:t> * F</a:t>
              </a:r>
              <a:r>
                <a:rPr lang="en-US" baseline="-25000" dirty="0" smtClean="0">
                  <a:solidFill>
                    <a:srgbClr val="7030A0"/>
                  </a:solidFill>
                  <a:latin typeface="Monaco" charset="0"/>
                  <a:ea typeface="Monaco" charset="0"/>
                  <a:cs typeface="Monaco" charset="0"/>
                </a:rPr>
                <a:t>&lt;G,AAG&gt;</a:t>
              </a:r>
              <a:r>
                <a:rPr lang="en-US" dirty="0" smtClean="0">
                  <a:solidFill>
                    <a:srgbClr val="7030A0"/>
                  </a:solidFill>
                  <a:latin typeface="Monaco" charset="0"/>
                  <a:ea typeface="Monaco" charset="0"/>
                  <a:cs typeface="Monaco" charset="0"/>
                </a:rPr>
                <a:t> </a:t>
              </a:r>
            </a:p>
          </p:txBody>
        </p:sp>
      </p:grpSp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2246" y="626997"/>
            <a:ext cx="4430582" cy="1339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12782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424543" y="2085681"/>
            <a:ext cx="8458200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sz="3800" dirty="0">
                <a:solidFill>
                  <a:srgbClr val="F2F2F2"/>
                </a:solidFill>
                <a:latin typeface="Helvetica Neue"/>
                <a:cs typeface="Helvetica Neue"/>
              </a:rPr>
              <a:t/>
            </a:r>
            <a:br>
              <a:rPr lang="en-US" sz="3800" dirty="0">
                <a:solidFill>
                  <a:srgbClr val="F2F2F2"/>
                </a:solidFill>
                <a:latin typeface="Helvetica Neue"/>
                <a:cs typeface="Helvetica Neue"/>
              </a:rPr>
            </a:br>
            <a:r>
              <a:rPr lang="en-US" sz="3800" b="0" dirty="0" smtClean="0">
                <a:solidFill>
                  <a:srgbClr val="F2F2F2"/>
                </a:solidFill>
                <a:latin typeface="Helvetica Neue"/>
                <a:cs typeface="Helvetica Neue"/>
              </a:rPr>
              <a:t>These models are only suitable for </a:t>
            </a:r>
            <a:r>
              <a:rPr lang="en-US" sz="3800" i="1" dirty="0" smtClean="0">
                <a:solidFill>
                  <a:srgbClr val="F2F2F2"/>
                </a:solidFill>
                <a:latin typeface="Helvetica Neue"/>
                <a:cs typeface="Helvetica Neue"/>
              </a:rPr>
              <a:t>intraspecific </a:t>
            </a:r>
            <a:r>
              <a:rPr lang="en-US" sz="3800" i="1" dirty="0" smtClean="0">
                <a:solidFill>
                  <a:srgbClr val="F2F2F2"/>
                </a:solidFill>
                <a:latin typeface="Helvetica Neue"/>
                <a:cs typeface="Helvetica Neue"/>
              </a:rPr>
              <a:t>data and pathogens</a:t>
            </a:r>
            <a:endParaRPr lang="en" sz="3800" dirty="0">
              <a:solidFill>
                <a:srgbClr val="F2F2F2"/>
              </a:solidFill>
              <a:latin typeface="Helvetica Neue"/>
              <a:cs typeface="Helvetica Neue"/>
            </a:endParaRPr>
          </a:p>
        </p:txBody>
      </p:sp>
      <p:sp>
        <p:nvSpPr>
          <p:cNvPr id="3" name="Shape 98"/>
          <p:cNvSpPr txBox="1">
            <a:spLocks/>
          </p:cNvSpPr>
          <p:nvPr/>
        </p:nvSpPr>
        <p:spPr>
          <a:xfrm>
            <a:off x="3223727" y="1152619"/>
            <a:ext cx="2859832" cy="9330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oboto Slab"/>
              <a:buNone/>
              <a:defRPr sz="48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60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60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60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60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60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60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60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60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4200" cap="small" dirty="0" smtClean="0">
                <a:solidFill>
                  <a:srgbClr val="94BF6E"/>
                </a:solidFill>
                <a:latin typeface="Helvetica Neue"/>
                <a:cs typeface="Helvetica Neue"/>
              </a:rPr>
              <a:t>Caution!</a:t>
            </a:r>
            <a:r>
              <a:rPr lang="en-US" sz="4200" dirty="0" smtClean="0">
                <a:solidFill>
                  <a:srgbClr val="94BF6E"/>
                </a:solidFill>
                <a:latin typeface="Helvetica Neue"/>
                <a:cs typeface="Helvetica Neue"/>
              </a:rPr>
              <a:t/>
            </a:r>
            <a:br>
              <a:rPr lang="en-US" sz="4200" dirty="0" smtClean="0">
                <a:solidFill>
                  <a:srgbClr val="94BF6E"/>
                </a:solidFill>
                <a:latin typeface="Helvetica Neue"/>
                <a:cs typeface="Helvetica Neue"/>
              </a:rPr>
            </a:br>
            <a:endParaRPr lang="en" sz="4200" dirty="0">
              <a:solidFill>
                <a:srgbClr val="94BF6E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51943556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44"/>
          <p:cNvSpPr txBox="1">
            <a:spLocks/>
          </p:cNvSpPr>
          <p:nvPr/>
        </p:nvSpPr>
        <p:spPr>
          <a:xfrm>
            <a:off x="248000" y="0"/>
            <a:ext cx="8896001" cy="88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oboto Slab"/>
              <a:buNone/>
              <a:defRPr sz="18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Using </a:t>
            </a:r>
            <a:r>
              <a:rPr lang="en-US" sz="2400" dirty="0" err="1" smtClean="0">
                <a:solidFill>
                  <a:srgbClr val="124057"/>
                </a:solidFill>
                <a:latin typeface="Helvetica Neue"/>
                <a:cs typeface="Helvetica Neue"/>
              </a:rPr>
              <a:t>HyPhy</a:t>
            </a:r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 to detect selection</a:t>
            </a:r>
            <a:endParaRPr lang="en" sz="2400" dirty="0">
              <a:solidFill>
                <a:srgbClr val="124057"/>
              </a:solidFill>
              <a:latin typeface="Helvetica Neue"/>
              <a:cs typeface="Helvetica Neue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8810" y="1244906"/>
            <a:ext cx="785502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200" dirty="0" smtClean="0">
                <a:latin typeface="Helvetica Neue" charset="0"/>
                <a:ea typeface="Helvetica Neue" charset="0"/>
                <a:cs typeface="Helvetica Neue" charset="0"/>
              </a:rPr>
              <a:t>Homepage: </a:t>
            </a:r>
            <a:r>
              <a:rPr lang="en-US" sz="2200" dirty="0" smtClean="0">
                <a:latin typeface="Helvetica Neue" charset="0"/>
                <a:ea typeface="Helvetica Neue" charset="0"/>
                <a:cs typeface="Helvetica Neue" charset="0"/>
                <a:hlinkClick r:id="rId2"/>
              </a:rPr>
              <a:t>http://hyphy.org</a:t>
            </a:r>
            <a:endParaRPr lang="en-US" sz="22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Font typeface="Arial" charset="0"/>
              <a:buChar char="•"/>
            </a:pPr>
            <a:endParaRPr lang="en-US" sz="22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200" dirty="0" err="1" smtClean="0">
                <a:latin typeface="Helvetica Neue" charset="0"/>
                <a:ea typeface="Helvetica Neue" charset="0"/>
                <a:cs typeface="Helvetica Neue" charset="0"/>
              </a:rPr>
              <a:t>Datamonkey</a:t>
            </a:r>
            <a:r>
              <a:rPr lang="en-US" sz="2200" dirty="0" smtClean="0">
                <a:latin typeface="Helvetica Neue" charset="0"/>
                <a:ea typeface="Helvetica Neue" charset="0"/>
                <a:cs typeface="Helvetica Neue" charset="0"/>
              </a:rPr>
              <a:t> webserver: </a:t>
            </a:r>
            <a:r>
              <a:rPr lang="en-US" sz="2200" dirty="0" smtClean="0">
                <a:latin typeface="Helvetica Neue" charset="0"/>
                <a:ea typeface="Helvetica Neue" charset="0"/>
                <a:cs typeface="Helvetica Neue" charset="0"/>
                <a:hlinkClick r:id="rId3"/>
              </a:rPr>
              <a:t>http://datamonkey.org</a:t>
            </a:r>
            <a:endParaRPr lang="en-US" sz="22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Font typeface="Arial" charset="0"/>
              <a:buChar char="•"/>
            </a:pPr>
            <a:endParaRPr lang="en-US" sz="22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200" i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New </a:t>
            </a:r>
            <a:r>
              <a:rPr lang="en-US" sz="2200" dirty="0" err="1"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en-US" sz="2200" dirty="0" err="1" smtClean="0">
                <a:latin typeface="Helvetica Neue" charset="0"/>
                <a:ea typeface="Helvetica Neue" charset="0"/>
                <a:cs typeface="Helvetica Neue" charset="0"/>
              </a:rPr>
              <a:t>atamonkey</a:t>
            </a:r>
            <a:r>
              <a:rPr lang="en-US" sz="2200" dirty="0" smtClean="0">
                <a:latin typeface="Helvetica Neue" charset="0"/>
                <a:ea typeface="Helvetica Neue" charset="0"/>
                <a:cs typeface="Helvetica Neue" charset="0"/>
              </a:rPr>
              <a:t> webserver</a:t>
            </a:r>
            <a:r>
              <a:rPr lang="en-US" sz="2200" dirty="0">
                <a:latin typeface="Helvetica Neue" charset="0"/>
                <a:ea typeface="Helvetica Neue" charset="0"/>
                <a:cs typeface="Helvetica Neue" charset="0"/>
              </a:rPr>
              <a:t>: </a:t>
            </a:r>
            <a:r>
              <a:rPr lang="en-US" sz="2200" dirty="0">
                <a:latin typeface="Helvetica Neue" charset="0"/>
                <a:ea typeface="Helvetica Neue" charset="0"/>
                <a:cs typeface="Helvetica Neue" charset="0"/>
                <a:hlinkClick r:id="rId3"/>
              </a:rPr>
              <a:t>http</a:t>
            </a:r>
            <a:r>
              <a:rPr lang="en-US" sz="2200" dirty="0" smtClean="0">
                <a:latin typeface="Helvetica Neue" charset="0"/>
                <a:ea typeface="Helvetica Neue" charset="0"/>
                <a:cs typeface="Helvetica Neue" charset="0"/>
                <a:hlinkClick r:id="rId3"/>
              </a:rPr>
              <a:t>://test.datamonkey.org</a:t>
            </a:r>
            <a:endParaRPr lang="en-US" sz="22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8173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44"/>
          <p:cNvSpPr txBox="1">
            <a:spLocks/>
          </p:cNvSpPr>
          <p:nvPr/>
        </p:nvSpPr>
        <p:spPr>
          <a:xfrm>
            <a:off x="248000" y="0"/>
            <a:ext cx="8896001" cy="88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oboto Slab"/>
              <a:buNone/>
              <a:defRPr sz="18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Methods we’ll look at today</a:t>
            </a:r>
            <a:endParaRPr lang="en" sz="2400" dirty="0">
              <a:solidFill>
                <a:srgbClr val="124057"/>
              </a:solidFill>
              <a:latin typeface="Helvetica Neue"/>
              <a:cs typeface="Helvetica Neue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48001" y="854400"/>
            <a:ext cx="8896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100" dirty="0" smtClean="0">
                <a:latin typeface="Helvetica Neue" charset="0"/>
                <a:ea typeface="Helvetica Neue" charset="0"/>
                <a:cs typeface="Helvetica Neue" charset="0"/>
              </a:rPr>
              <a:t>Is my </a:t>
            </a:r>
            <a:r>
              <a:rPr lang="en-US" sz="2100" b="1" dirty="0" smtClean="0">
                <a:latin typeface="Helvetica Neue" charset="0"/>
                <a:ea typeface="Helvetica Neue" charset="0"/>
                <a:cs typeface="Helvetica Neue" charset="0"/>
              </a:rPr>
              <a:t>gene</a:t>
            </a:r>
            <a:r>
              <a:rPr lang="en-US" sz="2100" dirty="0" smtClean="0">
                <a:latin typeface="Helvetica Neue" charset="0"/>
                <a:ea typeface="Helvetica Neue" charset="0"/>
                <a:cs typeface="Helvetica Neue" charset="0"/>
              </a:rPr>
              <a:t> subject to positive selection </a:t>
            </a:r>
            <a:r>
              <a:rPr lang="en-US" sz="2100" b="1" dirty="0" smtClean="0">
                <a:latin typeface="Helvetica Neue" charset="0"/>
                <a:ea typeface="Helvetica Neue" charset="0"/>
                <a:cs typeface="Helvetica Neue" charset="0"/>
              </a:rPr>
              <a:t>sometime, somewhere</a:t>
            </a:r>
            <a:r>
              <a:rPr lang="en-US" sz="2100" dirty="0" smtClean="0">
                <a:latin typeface="Helvetica Neue" charset="0"/>
                <a:ea typeface="Helvetica Neue" charset="0"/>
                <a:cs typeface="Helvetica Neue" charset="0"/>
              </a:rPr>
              <a:t>? </a:t>
            </a:r>
            <a:r>
              <a:rPr lang="en-US" sz="2100" b="1" dirty="0" smtClean="0">
                <a:solidFill>
                  <a:srgbClr val="2BA4FF"/>
                </a:solidFill>
                <a:latin typeface="Helvetica Neue" charset="0"/>
                <a:ea typeface="Helvetica Neue" charset="0"/>
                <a:cs typeface="Helvetica Neue" charset="0"/>
              </a:rPr>
              <a:t>BUSTED</a:t>
            </a:r>
          </a:p>
          <a:p>
            <a:pPr marL="342900" indent="-342900">
              <a:buFont typeface="Arial" charset="0"/>
              <a:buChar char="•"/>
            </a:pPr>
            <a:endParaRPr lang="en-US" sz="2100" dirty="0" smtClean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100" dirty="0" smtClean="0">
                <a:latin typeface="Helvetica Neue" charset="0"/>
                <a:ea typeface="Helvetica Neue" charset="0"/>
                <a:cs typeface="Helvetica Neue" charset="0"/>
              </a:rPr>
              <a:t>Is my </a:t>
            </a:r>
            <a:r>
              <a:rPr lang="en-US" sz="2100" b="1" dirty="0" smtClean="0">
                <a:latin typeface="Helvetica Neue" charset="0"/>
                <a:ea typeface="Helvetica Neue" charset="0"/>
                <a:cs typeface="Helvetica Neue" charset="0"/>
              </a:rPr>
              <a:t>gene</a:t>
            </a:r>
            <a:r>
              <a:rPr lang="en-US" sz="2100" dirty="0" smtClean="0">
                <a:latin typeface="Helvetica Neue" charset="0"/>
                <a:ea typeface="Helvetica Neue" charset="0"/>
                <a:cs typeface="Helvetica Neue" charset="0"/>
              </a:rPr>
              <a:t> subject to </a:t>
            </a:r>
            <a:r>
              <a:rPr lang="en-US" sz="2100" b="1" dirty="0" smtClean="0">
                <a:latin typeface="Helvetica Neue" charset="0"/>
                <a:ea typeface="Helvetica Neue" charset="0"/>
                <a:cs typeface="Helvetica Neue" charset="0"/>
              </a:rPr>
              <a:t>lineage-specific</a:t>
            </a:r>
            <a:r>
              <a:rPr lang="en-US" sz="2100" dirty="0" smtClean="0">
                <a:latin typeface="Helvetica Neue" charset="0"/>
                <a:ea typeface="Helvetica Neue" charset="0"/>
                <a:cs typeface="Helvetica Neue" charset="0"/>
              </a:rPr>
              <a:t> positive selection? </a:t>
            </a:r>
            <a:r>
              <a:rPr lang="en-US" sz="2100" b="1" dirty="0" err="1" smtClean="0">
                <a:solidFill>
                  <a:srgbClr val="2BA4FF"/>
                </a:solidFill>
                <a:latin typeface="Helvetica Neue" charset="0"/>
                <a:ea typeface="Helvetica Neue" charset="0"/>
                <a:cs typeface="Helvetica Neue" charset="0"/>
              </a:rPr>
              <a:t>aBSREL</a:t>
            </a:r>
            <a:endParaRPr lang="en-US" sz="2100" b="1" dirty="0" smtClean="0">
              <a:solidFill>
                <a:srgbClr val="2BA4FF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Font typeface="Arial" charset="0"/>
              <a:buChar char="•"/>
            </a:pPr>
            <a:endParaRPr lang="en-US" sz="2100" b="1" dirty="0">
              <a:solidFill>
                <a:srgbClr val="186376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100" dirty="0">
                <a:latin typeface="Helvetica Neue" charset="0"/>
                <a:ea typeface="Helvetica Neue" charset="0"/>
                <a:cs typeface="Helvetica Neue" charset="0"/>
              </a:rPr>
              <a:t>Is my </a:t>
            </a:r>
            <a:r>
              <a:rPr lang="en-US" sz="2100" b="1" dirty="0">
                <a:latin typeface="Helvetica Neue" charset="0"/>
                <a:ea typeface="Helvetica Neue" charset="0"/>
                <a:cs typeface="Helvetica Neue" charset="0"/>
              </a:rPr>
              <a:t>gene</a:t>
            </a:r>
            <a:r>
              <a:rPr lang="en-US" sz="2100" dirty="0">
                <a:latin typeface="Helvetica Neue" charset="0"/>
                <a:ea typeface="Helvetica Neue" charset="0"/>
                <a:cs typeface="Helvetica Neue" charset="0"/>
              </a:rPr>
              <a:t> subject to </a:t>
            </a:r>
            <a:r>
              <a:rPr lang="en-US" sz="2100" b="1" dirty="0">
                <a:latin typeface="Helvetica Neue" charset="0"/>
                <a:ea typeface="Helvetica Neue" charset="0"/>
                <a:cs typeface="Helvetica Neue" charset="0"/>
              </a:rPr>
              <a:t>shifts</a:t>
            </a:r>
            <a:r>
              <a:rPr lang="en-US" sz="2100" dirty="0">
                <a:latin typeface="Helvetica Neue" charset="0"/>
                <a:ea typeface="Helvetica Neue" charset="0"/>
                <a:cs typeface="Helvetica Neue" charset="0"/>
              </a:rPr>
              <a:t> (intensification or relaxation) in selection pressure? </a:t>
            </a:r>
            <a:r>
              <a:rPr lang="en-US" sz="2100" b="1" dirty="0" smtClean="0">
                <a:solidFill>
                  <a:srgbClr val="2BA4FF"/>
                </a:solidFill>
                <a:latin typeface="Helvetica Neue" charset="0"/>
                <a:ea typeface="Helvetica Neue" charset="0"/>
                <a:cs typeface="Helvetica Neue" charset="0"/>
              </a:rPr>
              <a:t>RELAX</a:t>
            </a:r>
          </a:p>
          <a:p>
            <a:pPr marL="342900" indent="-342900">
              <a:buFont typeface="Arial" charset="0"/>
              <a:buChar char="•"/>
            </a:pPr>
            <a:endParaRPr lang="en-US" sz="2100" b="1" dirty="0" smtClean="0">
              <a:solidFill>
                <a:srgbClr val="186376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100" dirty="0" smtClean="0">
                <a:latin typeface="Helvetica Neue" charset="0"/>
                <a:ea typeface="Helvetica Neue" charset="0"/>
                <a:cs typeface="Helvetica Neue" charset="0"/>
              </a:rPr>
              <a:t>Are </a:t>
            </a:r>
            <a:r>
              <a:rPr lang="en-US" sz="2100" b="1" dirty="0" smtClean="0">
                <a:latin typeface="Helvetica Neue" charset="0"/>
                <a:ea typeface="Helvetica Neue" charset="0"/>
                <a:cs typeface="Helvetica Neue" charset="0"/>
              </a:rPr>
              <a:t>sites</a:t>
            </a:r>
            <a:r>
              <a:rPr lang="en-US" sz="2100" dirty="0" smtClean="0">
                <a:latin typeface="Helvetica Neue" charset="0"/>
                <a:ea typeface="Helvetica Neue" charset="0"/>
                <a:cs typeface="Helvetica Neue" charset="0"/>
              </a:rPr>
              <a:t> in my gene subject to </a:t>
            </a:r>
            <a:r>
              <a:rPr lang="en-US" sz="2100" b="1" dirty="0" smtClean="0">
                <a:latin typeface="Helvetica Neue" charset="0"/>
                <a:ea typeface="Helvetica Neue" charset="0"/>
                <a:cs typeface="Helvetica Neue" charset="0"/>
              </a:rPr>
              <a:t>pervasive</a:t>
            </a:r>
            <a:r>
              <a:rPr lang="en-US" sz="2100" dirty="0" smtClean="0">
                <a:latin typeface="Helvetica Neue" charset="0"/>
                <a:ea typeface="Helvetica Neue" charset="0"/>
                <a:cs typeface="Helvetica Neue" charset="0"/>
              </a:rPr>
              <a:t> positive selection? </a:t>
            </a:r>
            <a:r>
              <a:rPr lang="en-US" sz="2100" b="1" dirty="0" smtClean="0">
                <a:solidFill>
                  <a:srgbClr val="2BA4FF"/>
                </a:solidFill>
                <a:latin typeface="Helvetica Neue" charset="0"/>
                <a:ea typeface="Helvetica Neue" charset="0"/>
                <a:cs typeface="Helvetica Neue" charset="0"/>
              </a:rPr>
              <a:t>FEL</a:t>
            </a:r>
          </a:p>
          <a:p>
            <a:pPr marL="342900" indent="-342900">
              <a:buFont typeface="Arial" charset="0"/>
              <a:buChar char="•"/>
            </a:pPr>
            <a:endParaRPr lang="en-US" sz="2100" dirty="0" smtClean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100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Are </a:t>
            </a:r>
            <a:r>
              <a:rPr lang="en-US" sz="2100" b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sites</a:t>
            </a:r>
            <a:r>
              <a:rPr lang="en-US" sz="2100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 in my gene subject to </a:t>
            </a:r>
            <a:r>
              <a:rPr lang="en-US" sz="2100" b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episodic</a:t>
            </a:r>
            <a:r>
              <a:rPr lang="en-US" sz="2100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 positive selection? </a:t>
            </a:r>
            <a:r>
              <a:rPr lang="en-US" sz="2100" b="1" dirty="0" smtClean="0">
                <a:solidFill>
                  <a:srgbClr val="2BA4FF"/>
                </a:solidFill>
                <a:latin typeface="Helvetica Neue" charset="0"/>
                <a:ea typeface="Helvetica Neue" charset="0"/>
                <a:cs typeface="Helvetica Neue" charset="0"/>
              </a:rPr>
              <a:t>MEME</a:t>
            </a:r>
          </a:p>
          <a:p>
            <a:pPr marL="342900" indent="-342900">
              <a:buFont typeface="Arial" charset="0"/>
              <a:buChar char="•"/>
            </a:pPr>
            <a:endParaRPr lang="en-US" sz="2100" b="1" dirty="0" smtClean="0">
              <a:solidFill>
                <a:srgbClr val="186376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0011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 idx="4294967295"/>
          </p:nvPr>
        </p:nvSpPr>
        <p:spPr>
          <a:xfrm>
            <a:off x="248000" y="0"/>
            <a:ext cx="8896001" cy="884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Natural selection leaves signatures of its activity in DNA</a:t>
            </a:r>
            <a:endParaRPr lang="en" sz="2400" dirty="0">
              <a:solidFill>
                <a:srgbClr val="124057"/>
              </a:solidFill>
              <a:latin typeface="Helvetica Neue"/>
              <a:cs typeface="Helvetica Neue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4574" y="1024568"/>
            <a:ext cx="853807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Helvetica Neue" charset="0"/>
                <a:ea typeface="Helvetica Neue" charset="0"/>
                <a:cs typeface="Helvetica Neue" charset="0"/>
              </a:rPr>
              <a:t>We can use </a:t>
            </a:r>
            <a:r>
              <a:rPr lang="en-US" sz="2000" b="1" dirty="0" smtClean="0">
                <a:latin typeface="Helvetica Neue" charset="0"/>
                <a:ea typeface="Helvetica Neue" charset="0"/>
                <a:cs typeface="Helvetica Neue" charset="0"/>
              </a:rPr>
              <a:t>phylogenetic codon models </a:t>
            </a:r>
            <a:r>
              <a:rPr lang="en-US" sz="2000" dirty="0" smtClean="0">
                <a:latin typeface="Helvetica Neue" charset="0"/>
                <a:ea typeface="Helvetica Neue" charset="0"/>
                <a:cs typeface="Helvetica Neue" charset="0"/>
              </a:rPr>
              <a:t>to study these signatures of selection:</a:t>
            </a:r>
          </a:p>
          <a:p>
            <a:endParaRPr lang="en-US" sz="20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latin typeface="Helvetica Neue" charset="0"/>
                <a:ea typeface="Helvetica Neue" charset="0"/>
                <a:cs typeface="Helvetica Neue" charset="0"/>
              </a:rPr>
              <a:t>Is </a:t>
            </a:r>
            <a:r>
              <a:rPr lang="en-US" sz="2000" dirty="0">
                <a:latin typeface="Helvetica Neue" charset="0"/>
                <a:ea typeface="Helvetica Neue" charset="0"/>
                <a:cs typeface="Helvetica Neue" charset="0"/>
              </a:rPr>
              <a:t>my gene subject to positive </a:t>
            </a:r>
            <a:r>
              <a:rPr lang="en-US" sz="2000" dirty="0" smtClean="0">
                <a:latin typeface="Helvetica Neue" charset="0"/>
                <a:ea typeface="Helvetica Neue" charset="0"/>
                <a:cs typeface="Helvetica Neue" charset="0"/>
              </a:rPr>
              <a:t>selection?</a:t>
            </a:r>
          </a:p>
          <a:p>
            <a:pPr marL="342900" indent="-342900">
              <a:buFont typeface="Arial" charset="0"/>
              <a:buChar char="•"/>
            </a:pPr>
            <a:endParaRPr lang="en-US" sz="20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latin typeface="Helvetica Neue" charset="0"/>
                <a:ea typeface="Helvetica Neue" charset="0"/>
                <a:cs typeface="Helvetica Neue" charset="0"/>
              </a:rPr>
              <a:t>Is </a:t>
            </a:r>
            <a:r>
              <a:rPr lang="en-US" sz="2000" dirty="0">
                <a:latin typeface="Helvetica Neue" charset="0"/>
                <a:ea typeface="Helvetica Neue" charset="0"/>
                <a:cs typeface="Helvetica Neue" charset="0"/>
              </a:rPr>
              <a:t>my gene subject to </a:t>
            </a:r>
            <a:r>
              <a:rPr lang="en-US" sz="2000" dirty="0" smtClean="0">
                <a:latin typeface="Helvetica Neue" charset="0"/>
                <a:ea typeface="Helvetica Neue" charset="0"/>
                <a:cs typeface="Helvetica Neue" charset="0"/>
              </a:rPr>
              <a:t>lineage-specific positive selection?</a:t>
            </a:r>
          </a:p>
          <a:p>
            <a:pPr marL="342900" indent="-342900">
              <a:buFont typeface="Arial" charset="0"/>
              <a:buChar char="•"/>
            </a:pPr>
            <a:endParaRPr lang="en-US" sz="20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000" dirty="0">
                <a:latin typeface="Helvetica Neue" charset="0"/>
                <a:ea typeface="Helvetica Neue" charset="0"/>
                <a:cs typeface="Helvetica Neue" charset="0"/>
              </a:rPr>
              <a:t>Is my gene subject to shifts (intensification or relaxation) in selection pressure</a:t>
            </a:r>
            <a:r>
              <a:rPr lang="en-US" sz="2000" dirty="0" smtClean="0">
                <a:latin typeface="Helvetica Neue" charset="0"/>
                <a:ea typeface="Helvetica Neue" charset="0"/>
                <a:cs typeface="Helvetica Neue" charset="0"/>
              </a:rPr>
              <a:t>?</a:t>
            </a:r>
          </a:p>
          <a:p>
            <a:pPr marL="342900" indent="-342900">
              <a:buFont typeface="Arial" charset="0"/>
              <a:buChar char="•"/>
            </a:pPr>
            <a:endParaRPr lang="en-US" sz="20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latin typeface="Helvetica Neue" charset="0"/>
                <a:ea typeface="Helvetica Neue" charset="0"/>
                <a:cs typeface="Helvetica Neue" charset="0"/>
              </a:rPr>
              <a:t>Are sites </a:t>
            </a:r>
            <a:r>
              <a:rPr lang="en-US" sz="2000" dirty="0">
                <a:latin typeface="Helvetica Neue" charset="0"/>
                <a:ea typeface="Helvetica Neue" charset="0"/>
                <a:cs typeface="Helvetica Neue" charset="0"/>
              </a:rPr>
              <a:t>in my gene subject to </a:t>
            </a:r>
            <a:r>
              <a:rPr lang="en-US" sz="2000" dirty="0" smtClean="0">
                <a:latin typeface="Helvetica Neue" charset="0"/>
                <a:ea typeface="Helvetica Neue" charset="0"/>
                <a:cs typeface="Helvetica Neue" charset="0"/>
              </a:rPr>
              <a:t>pervasive positive selection?</a:t>
            </a:r>
          </a:p>
          <a:p>
            <a:pPr marL="342900" indent="-342900">
              <a:buFont typeface="Arial" charset="0"/>
              <a:buChar char="•"/>
            </a:pPr>
            <a:endParaRPr lang="en-US" sz="20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000" dirty="0">
                <a:latin typeface="Helvetica Neue" charset="0"/>
                <a:ea typeface="Helvetica Neue" charset="0"/>
                <a:cs typeface="Helvetica Neue" charset="0"/>
              </a:rPr>
              <a:t>Are </a:t>
            </a:r>
            <a:r>
              <a:rPr lang="en-US" sz="2000" dirty="0" smtClean="0">
                <a:latin typeface="Helvetica Neue" charset="0"/>
                <a:ea typeface="Helvetica Neue" charset="0"/>
                <a:cs typeface="Helvetica Neue" charset="0"/>
              </a:rPr>
              <a:t>sites </a:t>
            </a:r>
            <a:r>
              <a:rPr lang="en-US" sz="2000" dirty="0">
                <a:latin typeface="Helvetica Neue" charset="0"/>
                <a:ea typeface="Helvetica Neue" charset="0"/>
                <a:cs typeface="Helvetica Neue" charset="0"/>
              </a:rPr>
              <a:t>in my gene subject to </a:t>
            </a:r>
            <a:r>
              <a:rPr lang="en-US" sz="2000" dirty="0" smtClean="0">
                <a:latin typeface="Helvetica Neue" charset="0"/>
                <a:ea typeface="Helvetica Neue" charset="0"/>
                <a:cs typeface="Helvetica Neue" charset="0"/>
              </a:rPr>
              <a:t>episodic positive </a:t>
            </a:r>
            <a:r>
              <a:rPr lang="en-US" sz="2000" dirty="0">
                <a:latin typeface="Helvetica Neue" charset="0"/>
                <a:ea typeface="Helvetica Neue" charset="0"/>
                <a:cs typeface="Helvetica Neue" charset="0"/>
              </a:rPr>
              <a:t>selection?</a:t>
            </a:r>
          </a:p>
          <a:p>
            <a:pPr marL="342900" indent="-342900">
              <a:buFont typeface="Arial" charset="0"/>
              <a:buChar char="•"/>
            </a:pPr>
            <a:endParaRPr lang="en-US" sz="2000" dirty="0" smtClean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57692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 idx="4294967295"/>
          </p:nvPr>
        </p:nvSpPr>
        <p:spPr>
          <a:xfrm>
            <a:off x="248000" y="0"/>
            <a:ext cx="8896001" cy="884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Is my gene subject to positive selection?</a:t>
            </a:r>
            <a:endParaRPr lang="en" sz="2400" dirty="0">
              <a:solidFill>
                <a:srgbClr val="124057"/>
              </a:solidFill>
              <a:latin typeface="Helvetica Neue"/>
              <a:cs typeface="Helvetica Neue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7961" y="884400"/>
            <a:ext cx="4266278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040940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44"/>
          <p:cNvSpPr txBox="1">
            <a:spLocks/>
          </p:cNvSpPr>
          <p:nvPr/>
        </p:nvSpPr>
        <p:spPr>
          <a:xfrm>
            <a:off x="248000" y="0"/>
            <a:ext cx="8896001" cy="88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oboto Slab"/>
              <a:buNone/>
              <a:defRPr sz="18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Is my gene subject to lineage-specific positive selection?</a:t>
            </a:r>
            <a:endParaRPr lang="en" sz="2400" dirty="0">
              <a:solidFill>
                <a:srgbClr val="124057"/>
              </a:solidFill>
              <a:latin typeface="Helvetica Neue"/>
              <a:cs typeface="Helvetica Neue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160" y="914400"/>
            <a:ext cx="4266278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701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44"/>
          <p:cNvSpPr txBox="1">
            <a:spLocks/>
          </p:cNvSpPr>
          <p:nvPr/>
        </p:nvSpPr>
        <p:spPr>
          <a:xfrm>
            <a:off x="248000" y="0"/>
            <a:ext cx="8896001" cy="88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oboto Slab"/>
              <a:buNone/>
              <a:defRPr sz="18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Is my gene subject to shifts in selection pressure?</a:t>
            </a:r>
            <a:endParaRPr lang="en" sz="2400" dirty="0">
              <a:solidFill>
                <a:srgbClr val="124057"/>
              </a:solidFill>
              <a:latin typeface="Helvetica Neue"/>
              <a:cs typeface="Helvetica Neue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160" y="914400"/>
            <a:ext cx="4266278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835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44"/>
          <p:cNvSpPr txBox="1">
            <a:spLocks/>
          </p:cNvSpPr>
          <p:nvPr/>
        </p:nvSpPr>
        <p:spPr>
          <a:xfrm>
            <a:off x="247999" y="0"/>
            <a:ext cx="8896001" cy="88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oboto Slab"/>
              <a:buNone/>
              <a:defRPr sz="18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Are sites in my gene subject to pervasive positive selection?</a:t>
            </a:r>
            <a:endParaRPr lang="en" sz="2400" dirty="0">
              <a:solidFill>
                <a:srgbClr val="124057"/>
              </a:solidFill>
              <a:latin typeface="Helvetica Neue"/>
              <a:cs typeface="Helvetica Neue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160" y="914400"/>
            <a:ext cx="4266278" cy="3657600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6873968" y="2057862"/>
            <a:ext cx="1528762" cy="181948"/>
            <a:chOff x="6584837" y="1149153"/>
            <a:chExt cx="1528762" cy="181948"/>
          </a:xfrm>
        </p:grpSpPr>
        <p:sp>
          <p:nvSpPr>
            <p:cNvPr id="5" name="Rectangle 4"/>
            <p:cNvSpPr/>
            <p:nvPr/>
          </p:nvSpPr>
          <p:spPr>
            <a:xfrm>
              <a:off x="6584837" y="1149153"/>
              <a:ext cx="1528762" cy="178594"/>
            </a:xfrm>
            <a:prstGeom prst="rect">
              <a:avLst/>
            </a:prstGeom>
            <a:solidFill>
              <a:schemeClr val="tx2"/>
            </a:solidFill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738257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6891677" y="1152507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7955302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440405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6873968" y="1438814"/>
            <a:ext cx="1528762" cy="181948"/>
            <a:chOff x="6584837" y="1149153"/>
            <a:chExt cx="1528762" cy="181948"/>
          </a:xfrm>
        </p:grpSpPr>
        <p:sp>
          <p:nvSpPr>
            <p:cNvPr id="14" name="Rectangle 13"/>
            <p:cNvSpPr/>
            <p:nvPr/>
          </p:nvSpPr>
          <p:spPr>
            <a:xfrm>
              <a:off x="6584837" y="1149153"/>
              <a:ext cx="1528762" cy="178594"/>
            </a:xfrm>
            <a:prstGeom prst="rect">
              <a:avLst/>
            </a:prstGeom>
            <a:solidFill>
              <a:schemeClr val="tx2"/>
            </a:solidFill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738257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891677" y="1152507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955302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7440405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873968" y="884400"/>
            <a:ext cx="1528762" cy="181948"/>
            <a:chOff x="6584837" y="1149153"/>
            <a:chExt cx="1528762" cy="181948"/>
          </a:xfrm>
        </p:grpSpPr>
        <p:sp>
          <p:nvSpPr>
            <p:cNvPr id="20" name="Rectangle 19"/>
            <p:cNvSpPr/>
            <p:nvPr/>
          </p:nvSpPr>
          <p:spPr>
            <a:xfrm>
              <a:off x="6584837" y="1149153"/>
              <a:ext cx="1528762" cy="178594"/>
            </a:xfrm>
            <a:prstGeom prst="rect">
              <a:avLst/>
            </a:prstGeom>
            <a:solidFill>
              <a:schemeClr val="tx2"/>
            </a:solidFill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738257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891677" y="1152507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7955302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440405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873968" y="2673556"/>
            <a:ext cx="1528762" cy="181948"/>
            <a:chOff x="6584837" y="1149153"/>
            <a:chExt cx="1528762" cy="181948"/>
          </a:xfrm>
        </p:grpSpPr>
        <p:sp>
          <p:nvSpPr>
            <p:cNvPr id="26" name="Rectangle 25"/>
            <p:cNvSpPr/>
            <p:nvPr/>
          </p:nvSpPr>
          <p:spPr>
            <a:xfrm>
              <a:off x="6584837" y="1149153"/>
              <a:ext cx="1528762" cy="178594"/>
            </a:xfrm>
            <a:prstGeom prst="rect">
              <a:avLst/>
            </a:prstGeom>
            <a:solidFill>
              <a:schemeClr val="tx2"/>
            </a:solidFill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6738257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6891677" y="1152507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955302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440405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6873968" y="3285896"/>
            <a:ext cx="1528762" cy="181948"/>
            <a:chOff x="6584837" y="1149153"/>
            <a:chExt cx="1528762" cy="181948"/>
          </a:xfrm>
        </p:grpSpPr>
        <p:sp>
          <p:nvSpPr>
            <p:cNvPr id="32" name="Rectangle 31"/>
            <p:cNvSpPr/>
            <p:nvPr/>
          </p:nvSpPr>
          <p:spPr>
            <a:xfrm>
              <a:off x="6584837" y="1149153"/>
              <a:ext cx="1528762" cy="178594"/>
            </a:xfrm>
            <a:prstGeom prst="rect">
              <a:avLst/>
            </a:prstGeom>
            <a:solidFill>
              <a:schemeClr val="tx2"/>
            </a:solidFill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6738257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6891677" y="1152507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7955302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7440405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6873968" y="3894882"/>
            <a:ext cx="1528762" cy="181948"/>
            <a:chOff x="6584837" y="1149153"/>
            <a:chExt cx="1528762" cy="181948"/>
          </a:xfrm>
        </p:grpSpPr>
        <p:sp>
          <p:nvSpPr>
            <p:cNvPr id="38" name="Rectangle 37"/>
            <p:cNvSpPr/>
            <p:nvPr/>
          </p:nvSpPr>
          <p:spPr>
            <a:xfrm>
              <a:off x="6584837" y="1149153"/>
              <a:ext cx="1528762" cy="178594"/>
            </a:xfrm>
            <a:prstGeom prst="rect">
              <a:avLst/>
            </a:prstGeom>
            <a:solidFill>
              <a:schemeClr val="tx2"/>
            </a:solidFill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6738257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6891677" y="1152507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7955302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7440405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6873968" y="4408087"/>
            <a:ext cx="1528762" cy="181948"/>
            <a:chOff x="6584837" y="1149153"/>
            <a:chExt cx="1528762" cy="181948"/>
          </a:xfrm>
        </p:grpSpPr>
        <p:sp>
          <p:nvSpPr>
            <p:cNvPr id="44" name="Rectangle 43"/>
            <p:cNvSpPr/>
            <p:nvPr/>
          </p:nvSpPr>
          <p:spPr>
            <a:xfrm>
              <a:off x="6584837" y="1149153"/>
              <a:ext cx="1528762" cy="178594"/>
            </a:xfrm>
            <a:prstGeom prst="rect">
              <a:avLst/>
            </a:prstGeom>
            <a:solidFill>
              <a:schemeClr val="tx2"/>
            </a:solidFill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6738257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6891677" y="1152507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7955302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7440405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4523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44"/>
          <p:cNvSpPr txBox="1">
            <a:spLocks/>
          </p:cNvSpPr>
          <p:nvPr/>
        </p:nvSpPr>
        <p:spPr>
          <a:xfrm>
            <a:off x="247999" y="0"/>
            <a:ext cx="8896001" cy="88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oboto Slab"/>
              <a:buNone/>
              <a:defRPr sz="18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Are sites in my gene subject to episodic positive selection?</a:t>
            </a:r>
            <a:endParaRPr lang="en" sz="2400" dirty="0">
              <a:solidFill>
                <a:srgbClr val="124057"/>
              </a:solidFill>
              <a:latin typeface="Helvetica Neue"/>
              <a:cs typeface="Helvetica Neue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160" y="914400"/>
            <a:ext cx="4266278" cy="3657600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6876288" y="2070562"/>
            <a:ext cx="1528762" cy="178594"/>
            <a:chOff x="6584837" y="1149153"/>
            <a:chExt cx="1528762" cy="178594"/>
          </a:xfrm>
        </p:grpSpPr>
        <p:sp>
          <p:nvSpPr>
            <p:cNvPr id="5" name="Rectangle 4"/>
            <p:cNvSpPr/>
            <p:nvPr/>
          </p:nvSpPr>
          <p:spPr>
            <a:xfrm>
              <a:off x="6584837" y="1149153"/>
              <a:ext cx="1528762" cy="178594"/>
            </a:xfrm>
            <a:prstGeom prst="rect">
              <a:avLst/>
            </a:prstGeom>
            <a:solidFill>
              <a:schemeClr val="tx2"/>
            </a:solidFill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7955302" y="1149153"/>
              <a:ext cx="45719" cy="17859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6876288" y="1451514"/>
            <a:ext cx="1528762" cy="178594"/>
            <a:chOff x="6584837" y="1149153"/>
            <a:chExt cx="1528762" cy="178594"/>
          </a:xfrm>
        </p:grpSpPr>
        <p:sp>
          <p:nvSpPr>
            <p:cNvPr id="14" name="Rectangle 13"/>
            <p:cNvSpPr/>
            <p:nvPr/>
          </p:nvSpPr>
          <p:spPr>
            <a:xfrm>
              <a:off x="6584837" y="1149153"/>
              <a:ext cx="1528762" cy="178594"/>
            </a:xfrm>
            <a:prstGeom prst="rect">
              <a:avLst/>
            </a:prstGeom>
            <a:solidFill>
              <a:schemeClr val="tx2"/>
            </a:solidFill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738257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955302" y="1149153"/>
              <a:ext cx="45719" cy="17859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7440405" y="1149153"/>
              <a:ext cx="45719" cy="1785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/>
          <p:cNvSpPr/>
          <p:nvPr/>
        </p:nvSpPr>
        <p:spPr>
          <a:xfrm>
            <a:off x="6876288" y="885551"/>
            <a:ext cx="1528762" cy="178594"/>
          </a:xfrm>
          <a:prstGeom prst="rect">
            <a:avLst/>
          </a:prstGeom>
          <a:solidFill>
            <a:schemeClr val="tx2"/>
          </a:solidFill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/>
          <p:cNvGrpSpPr/>
          <p:nvPr/>
        </p:nvGrpSpPr>
        <p:grpSpPr>
          <a:xfrm>
            <a:off x="6876288" y="2686256"/>
            <a:ext cx="1528762" cy="181948"/>
            <a:chOff x="6584837" y="1149153"/>
            <a:chExt cx="1528762" cy="181948"/>
          </a:xfrm>
        </p:grpSpPr>
        <p:sp>
          <p:nvSpPr>
            <p:cNvPr id="26" name="Rectangle 25"/>
            <p:cNvSpPr/>
            <p:nvPr/>
          </p:nvSpPr>
          <p:spPr>
            <a:xfrm>
              <a:off x="6584837" y="1149153"/>
              <a:ext cx="1528762" cy="178594"/>
            </a:xfrm>
            <a:prstGeom prst="rect">
              <a:avLst/>
            </a:prstGeom>
            <a:solidFill>
              <a:schemeClr val="tx2"/>
            </a:solidFill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6738257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6891677" y="1152507"/>
              <a:ext cx="45719" cy="17859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955302" y="1149153"/>
              <a:ext cx="45719" cy="17859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6876288" y="3298596"/>
            <a:ext cx="1528762" cy="181948"/>
            <a:chOff x="6584837" y="1149153"/>
            <a:chExt cx="1528762" cy="181948"/>
          </a:xfrm>
        </p:grpSpPr>
        <p:sp>
          <p:nvSpPr>
            <p:cNvPr id="32" name="Rectangle 31"/>
            <p:cNvSpPr/>
            <p:nvPr/>
          </p:nvSpPr>
          <p:spPr>
            <a:xfrm>
              <a:off x="6584837" y="1149153"/>
              <a:ext cx="1528762" cy="178594"/>
            </a:xfrm>
            <a:prstGeom prst="rect">
              <a:avLst/>
            </a:prstGeom>
            <a:solidFill>
              <a:schemeClr val="tx2"/>
            </a:solidFill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6738257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6891677" y="1152507"/>
              <a:ext cx="45719" cy="17859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6876288" y="3907582"/>
            <a:ext cx="1528762" cy="178594"/>
            <a:chOff x="6584837" y="1149153"/>
            <a:chExt cx="1528762" cy="178594"/>
          </a:xfrm>
        </p:grpSpPr>
        <p:sp>
          <p:nvSpPr>
            <p:cNvPr id="38" name="Rectangle 37"/>
            <p:cNvSpPr/>
            <p:nvPr/>
          </p:nvSpPr>
          <p:spPr>
            <a:xfrm>
              <a:off x="6584837" y="1149153"/>
              <a:ext cx="1528762" cy="178594"/>
            </a:xfrm>
            <a:prstGeom prst="rect">
              <a:avLst/>
            </a:prstGeom>
            <a:solidFill>
              <a:schemeClr val="tx2"/>
            </a:solidFill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6738257" y="1149153"/>
              <a:ext cx="45719" cy="1785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7955302" y="1149153"/>
              <a:ext cx="45719" cy="17859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7440405" y="1149153"/>
              <a:ext cx="45719" cy="1785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Rectangle 43"/>
          <p:cNvSpPr/>
          <p:nvPr/>
        </p:nvSpPr>
        <p:spPr>
          <a:xfrm>
            <a:off x="6876288" y="4420787"/>
            <a:ext cx="1528762" cy="178594"/>
          </a:xfrm>
          <a:prstGeom prst="rect">
            <a:avLst/>
          </a:prstGeom>
          <a:solidFill>
            <a:schemeClr val="tx2"/>
          </a:solidFill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7183127" y="889216"/>
            <a:ext cx="45719" cy="17859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316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 idx="4294967295"/>
          </p:nvPr>
        </p:nvSpPr>
        <p:spPr>
          <a:xfrm>
            <a:off x="248000" y="0"/>
            <a:ext cx="8896001" cy="884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400" dirty="0" smtClean="0">
                <a:solidFill>
                  <a:srgbClr val="124057"/>
                </a:solidFill>
                <a:latin typeface="Helvetica Neue"/>
                <a:cs typeface="Helvetica Neue"/>
              </a:rPr>
              <a:t>Example: Molecular evolution of pathogens</a:t>
            </a:r>
            <a:endParaRPr lang="en" sz="2400" dirty="0">
              <a:solidFill>
                <a:srgbClr val="124057"/>
              </a:solidFill>
              <a:latin typeface="Helvetica Neue"/>
              <a:cs typeface="Helvetica Neue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5537" r="5171"/>
          <a:stretch/>
        </p:blipFill>
        <p:spPr>
          <a:xfrm>
            <a:off x="1542363" y="1405884"/>
            <a:ext cx="3536062" cy="2977478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5345996" y="1042928"/>
            <a:ext cx="3798005" cy="3725422"/>
            <a:chOff x="2383615" y="1331365"/>
            <a:chExt cx="3798005" cy="3725422"/>
          </a:xfrm>
        </p:grpSpPr>
        <p:sp>
          <p:nvSpPr>
            <p:cNvPr id="9" name="TextBox 8"/>
            <p:cNvSpPr txBox="1"/>
            <p:nvPr/>
          </p:nvSpPr>
          <p:spPr>
            <a:xfrm>
              <a:off x="2383615" y="4841343"/>
              <a:ext cx="379800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smtClean="0"/>
                <a:t>Modified from </a:t>
              </a:r>
              <a:r>
                <a:rPr lang="en-GB" sz="800" dirty="0" smtClean="0"/>
                <a:t>Meyer and Wilke  Mol. </a:t>
              </a:r>
              <a:r>
                <a:rPr lang="en-GB" sz="800" dirty="0" err="1" smtClean="0"/>
                <a:t>Biol. Evol. </a:t>
              </a:r>
              <a:r>
                <a:rPr lang="en-GB" sz="800" dirty="0"/>
                <a:t>30: 36</a:t>
              </a:r>
              <a:r>
                <a:rPr lang="en-US" sz="800" dirty="0"/>
                <a:t>-44 </a:t>
              </a:r>
              <a:r>
                <a:rPr lang="en-GB" sz="800" dirty="0"/>
                <a:t>(</a:t>
              </a:r>
              <a:r>
                <a:rPr lang="en-GB" sz="800" dirty="0" smtClean="0"/>
                <a:t>2013)</a:t>
              </a:r>
              <a:endParaRPr lang="en-GB" sz="800" dirty="0"/>
            </a:p>
          </p:txBody>
        </p:sp>
        <p:pic>
          <p:nvPicPr>
            <p:cNvPr id="11" name="Picture 10" descr="ha3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740" t="4036" r="21082"/>
            <a:stretch/>
          </p:blipFill>
          <p:spPr>
            <a:xfrm>
              <a:off x="3553756" y="1331365"/>
              <a:ext cx="1359822" cy="3509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27994354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arwick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3063</TotalTime>
  <Words>1248</Words>
  <Application>Microsoft Macintosh PowerPoint</Application>
  <PresentationFormat>On-screen Show (16:9)</PresentationFormat>
  <Paragraphs>177</Paragraphs>
  <Slides>25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Courier</vt:lpstr>
      <vt:lpstr>Helvetica Neue</vt:lpstr>
      <vt:lpstr>Menlo Bold</vt:lpstr>
      <vt:lpstr>Monaco</vt:lpstr>
      <vt:lpstr>Nixie One</vt:lpstr>
      <vt:lpstr>Roboto Slab</vt:lpstr>
      <vt:lpstr>Wingdings</vt:lpstr>
      <vt:lpstr>Arial</vt:lpstr>
      <vt:lpstr>Warwick template</vt:lpstr>
      <vt:lpstr>Detecting selection in protein-coding sequences</vt:lpstr>
      <vt:lpstr>PowerPoint Presentation</vt:lpstr>
      <vt:lpstr>Natural selection leaves signatures of its activity in DNA</vt:lpstr>
      <vt:lpstr>Is my gene subject to positive selection?</vt:lpstr>
      <vt:lpstr>PowerPoint Presentation</vt:lpstr>
      <vt:lpstr>PowerPoint Presentation</vt:lpstr>
      <vt:lpstr>PowerPoint Presentation</vt:lpstr>
      <vt:lpstr>PowerPoint Presentation</vt:lpstr>
      <vt:lpstr>Example: Molecular evolution of pathogens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 fit models using a multiple sequence alignment and a corresponding phylogeny</vt:lpstr>
      <vt:lpstr>We generally use dN/dS-based codon models to infer selection</vt:lpstr>
      <vt:lpstr>PowerPoint Presentation</vt:lpstr>
      <vt:lpstr>PowerPoint Presentation</vt:lpstr>
      <vt:lpstr>PowerPoint Presentation</vt:lpstr>
      <vt:lpstr>PowerPoint Presentation</vt:lpstr>
      <vt:lpstr>We generally use dN/dS models to infer selection</vt:lpstr>
      <vt:lpstr>A codon model is a 61x61 matrix</vt:lpstr>
      <vt:lpstr> These models are only suitable for intraspecific data and pathogens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Investigating the behaviors and limitations of phylogenetic models of protein-coding sequence evolution  </dc:title>
  <cp:lastModifiedBy>Stephanie J. Spielman</cp:lastModifiedBy>
  <cp:revision>629</cp:revision>
  <cp:lastPrinted>2016-03-06T17:57:31Z</cp:lastPrinted>
  <dcterms:modified xsi:type="dcterms:W3CDTF">2017-05-24T16:01:33Z</dcterms:modified>
</cp:coreProperties>
</file>